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31" r:id="rId1"/>
  </p:sldMasterIdLst>
  <p:sldIdLst>
    <p:sldId id="256" r:id="rId2"/>
    <p:sldId id="258" r:id="rId3"/>
    <p:sldId id="317" r:id="rId4"/>
    <p:sldId id="259" r:id="rId5"/>
    <p:sldId id="260" r:id="rId6"/>
    <p:sldId id="261" r:id="rId7"/>
    <p:sldId id="262" r:id="rId8"/>
    <p:sldId id="263" r:id="rId9"/>
    <p:sldId id="265" r:id="rId10"/>
    <p:sldId id="266" r:id="rId11"/>
    <p:sldId id="268" r:id="rId12"/>
    <p:sldId id="269" r:id="rId13"/>
    <p:sldId id="270" r:id="rId14"/>
    <p:sldId id="273" r:id="rId15"/>
    <p:sldId id="279" r:id="rId16"/>
    <p:sldId id="275" r:id="rId17"/>
    <p:sldId id="278" r:id="rId18"/>
    <p:sldId id="281" r:id="rId19"/>
    <p:sldId id="282" r:id="rId20"/>
    <p:sldId id="283" r:id="rId21"/>
    <p:sldId id="284" r:id="rId22"/>
    <p:sldId id="285" r:id="rId23"/>
    <p:sldId id="286" r:id="rId24"/>
    <p:sldId id="288" r:id="rId25"/>
    <p:sldId id="289" r:id="rId26"/>
    <p:sldId id="290" r:id="rId27"/>
    <p:sldId id="291" r:id="rId28"/>
    <p:sldId id="292" r:id="rId29"/>
    <p:sldId id="293" r:id="rId30"/>
    <p:sldId id="294" r:id="rId31"/>
    <p:sldId id="295" r:id="rId32"/>
    <p:sldId id="318" r:id="rId33"/>
    <p:sldId id="319" r:id="rId34"/>
    <p:sldId id="320" r:id="rId35"/>
    <p:sldId id="321" r:id="rId36"/>
    <p:sldId id="296" r:id="rId37"/>
    <p:sldId id="297" r:id="rId38"/>
    <p:sldId id="298" r:id="rId39"/>
    <p:sldId id="299" r:id="rId40"/>
    <p:sldId id="300" r:id="rId41"/>
    <p:sldId id="301" r:id="rId42"/>
    <p:sldId id="302" r:id="rId43"/>
    <p:sldId id="303" r:id="rId44"/>
    <p:sldId id="304" r:id="rId45"/>
    <p:sldId id="336" r:id="rId46"/>
    <p:sldId id="322" r:id="rId47"/>
    <p:sldId id="324" r:id="rId48"/>
    <p:sldId id="323" r:id="rId49"/>
    <p:sldId id="325" r:id="rId50"/>
    <p:sldId id="326" r:id="rId51"/>
    <p:sldId id="327" r:id="rId52"/>
    <p:sldId id="328" r:id="rId53"/>
    <p:sldId id="329" r:id="rId54"/>
    <p:sldId id="330" r:id="rId55"/>
    <p:sldId id="331" r:id="rId56"/>
    <p:sldId id="332" r:id="rId57"/>
    <p:sldId id="333" r:id="rId58"/>
    <p:sldId id="334" r:id="rId59"/>
    <p:sldId id="335" r:id="rId60"/>
    <p:sldId id="310" r:id="rId61"/>
    <p:sldId id="311" r:id="rId62"/>
    <p:sldId id="312" r:id="rId63"/>
    <p:sldId id="313" r:id="rId64"/>
    <p:sldId id="314" r:id="rId65"/>
    <p:sldId id="315" r:id="rId66"/>
    <p:sldId id="316" r:id="rId67"/>
  </p:sldIdLst>
  <p:sldSz cx="12192000" cy="6858000"/>
  <p:notesSz cx="6858000" cy="9144000"/>
  <p:defaultText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279" autoAdjust="0"/>
    <p:restoredTop sz="94660"/>
  </p:normalViewPr>
  <p:slideViewPr>
    <p:cSldViewPr snapToGrid="0">
      <p:cViewPr varScale="1">
        <p:scale>
          <a:sx n="83" d="100"/>
          <a:sy n="83" d="100"/>
        </p:scale>
        <p:origin x="-994"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B38FF4-8A5E-43A0-9652-B6B9CFC1507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pPr rtl="1"/>
          <a:endParaRPr lang="ar-EG"/>
        </a:p>
      </dgm:t>
    </dgm:pt>
    <dgm:pt modelId="{223A55B0-5FF8-4EF9-8626-8015688FF26D}">
      <dgm:prSet phldrT="[Text]"/>
      <dgm:spPr/>
      <dgm:t>
        <a:bodyPr/>
        <a:lstStyle/>
        <a:p>
          <a:pPr rtl="1"/>
          <a:r>
            <a:rPr lang="en-US" dirty="0">
              <a:latin typeface="Arial" panose="020B0604020202020204" pitchFamily="34" charset="0"/>
              <a:cs typeface="Arial" panose="020B0604020202020204" pitchFamily="34" charset="0"/>
            </a:rPr>
            <a:t>Get videos then write the object’s name to search</a:t>
          </a:r>
          <a:endParaRPr lang="ar-EG" dirty="0">
            <a:latin typeface="Arial" panose="020B0604020202020204" pitchFamily="34" charset="0"/>
            <a:cs typeface="Arial" panose="020B0604020202020204" pitchFamily="34" charset="0"/>
          </a:endParaRPr>
        </a:p>
      </dgm:t>
    </dgm:pt>
    <dgm:pt modelId="{5F381B6D-CD65-4154-94C2-DBB37EEBB3BE}" type="parTrans" cxnId="{496BB5BF-3914-43DB-806C-41CBC0E54D16}">
      <dgm:prSet/>
      <dgm:spPr/>
      <dgm:t>
        <a:bodyPr/>
        <a:lstStyle/>
        <a:p>
          <a:pPr rtl="1"/>
          <a:endParaRPr lang="ar-EG"/>
        </a:p>
      </dgm:t>
    </dgm:pt>
    <dgm:pt modelId="{90FFCF3C-3D96-4137-AC6E-545ABBEDCA9B}" type="sibTrans" cxnId="{496BB5BF-3914-43DB-806C-41CBC0E54D16}">
      <dgm:prSet/>
      <dgm:spPr/>
      <dgm:t>
        <a:bodyPr/>
        <a:lstStyle/>
        <a:p>
          <a:pPr rtl="1"/>
          <a:endParaRPr lang="ar-EG">
            <a:latin typeface="Arial" panose="020B0604020202020204" pitchFamily="34" charset="0"/>
            <a:cs typeface="Arial" panose="020B0604020202020204" pitchFamily="34" charset="0"/>
          </a:endParaRPr>
        </a:p>
      </dgm:t>
    </dgm:pt>
    <dgm:pt modelId="{CFEB849F-4430-47C9-8315-6380EDE5D171}">
      <dgm:prSet phldrT="[Text]"/>
      <dgm:spPr/>
      <dgm:t>
        <a:bodyPr/>
        <a:lstStyle/>
        <a:p>
          <a:pPr rtl="1"/>
          <a:r>
            <a:rPr lang="en-US" dirty="0">
              <a:latin typeface="Arial" panose="020B0604020202020204" pitchFamily="34" charset="0"/>
              <a:cs typeface="Arial" panose="020B0604020202020204" pitchFamily="34" charset="0"/>
            </a:rPr>
            <a:t>Analysis the videos and get the frames by openCV library</a:t>
          </a:r>
          <a:endParaRPr lang="ar-EG" dirty="0">
            <a:latin typeface="Arial" panose="020B0604020202020204" pitchFamily="34" charset="0"/>
            <a:cs typeface="Arial" panose="020B0604020202020204" pitchFamily="34" charset="0"/>
          </a:endParaRPr>
        </a:p>
      </dgm:t>
    </dgm:pt>
    <dgm:pt modelId="{13ACF2A3-2E83-4FF5-A27A-A8D54B8370D8}" type="parTrans" cxnId="{E8F8FC7F-F2C3-459C-B291-7352180C6194}">
      <dgm:prSet/>
      <dgm:spPr/>
      <dgm:t>
        <a:bodyPr/>
        <a:lstStyle/>
        <a:p>
          <a:pPr rtl="1"/>
          <a:endParaRPr lang="ar-EG"/>
        </a:p>
      </dgm:t>
    </dgm:pt>
    <dgm:pt modelId="{1F647D2F-09CB-4994-80DF-C0118E35D8FC}" type="sibTrans" cxnId="{E8F8FC7F-F2C3-459C-B291-7352180C6194}">
      <dgm:prSet/>
      <dgm:spPr/>
      <dgm:t>
        <a:bodyPr/>
        <a:lstStyle/>
        <a:p>
          <a:pPr rtl="1"/>
          <a:endParaRPr lang="ar-EG">
            <a:latin typeface="Arial" panose="020B0604020202020204" pitchFamily="34" charset="0"/>
            <a:cs typeface="Arial" panose="020B0604020202020204" pitchFamily="34" charset="0"/>
          </a:endParaRPr>
        </a:p>
      </dgm:t>
    </dgm:pt>
    <dgm:pt modelId="{8F1C3CBD-AB2F-4DDF-965F-BBFC91B8FF3E}">
      <dgm:prSet phldrT="[Text]"/>
      <dgm:spPr/>
      <dgm:t>
        <a:bodyPr/>
        <a:lstStyle/>
        <a:p>
          <a:pPr rtl="1"/>
          <a:r>
            <a:rPr lang="en-US" dirty="0">
              <a:latin typeface="Arial" panose="020B0604020202020204" pitchFamily="34" charset="0"/>
              <a:cs typeface="Arial" panose="020B0604020202020204" pitchFamily="34" charset="0"/>
            </a:rPr>
            <a:t>detect the objects in every frame</a:t>
          </a:r>
          <a:endParaRPr lang="ar-EG" dirty="0">
            <a:latin typeface="Arial" panose="020B0604020202020204" pitchFamily="34" charset="0"/>
            <a:cs typeface="Arial" panose="020B0604020202020204" pitchFamily="34" charset="0"/>
          </a:endParaRPr>
        </a:p>
      </dgm:t>
    </dgm:pt>
    <dgm:pt modelId="{AB627F2E-7E9A-46A0-AB02-26A95AAB2F18}" type="parTrans" cxnId="{45D8FB7E-A8F7-41BE-A43A-B36489B577E4}">
      <dgm:prSet/>
      <dgm:spPr/>
      <dgm:t>
        <a:bodyPr/>
        <a:lstStyle/>
        <a:p>
          <a:pPr rtl="1"/>
          <a:endParaRPr lang="ar-EG"/>
        </a:p>
      </dgm:t>
    </dgm:pt>
    <dgm:pt modelId="{7AA56F64-31D2-4C41-94DB-3CD3F405C9C4}" type="sibTrans" cxnId="{45D8FB7E-A8F7-41BE-A43A-B36489B577E4}">
      <dgm:prSet/>
      <dgm:spPr/>
      <dgm:t>
        <a:bodyPr/>
        <a:lstStyle/>
        <a:p>
          <a:pPr rtl="1"/>
          <a:endParaRPr lang="ar-EG">
            <a:latin typeface="Arial" panose="020B0604020202020204" pitchFamily="34" charset="0"/>
            <a:cs typeface="Arial" panose="020B0604020202020204" pitchFamily="34" charset="0"/>
          </a:endParaRPr>
        </a:p>
      </dgm:t>
    </dgm:pt>
    <dgm:pt modelId="{806E3188-185C-4B21-AB75-2ADE52CC6902}">
      <dgm:prSet phldrT="[Text]"/>
      <dgm:spPr/>
      <dgm:t>
        <a:bodyPr/>
        <a:lstStyle/>
        <a:p>
          <a:pPr rtl="1"/>
          <a:r>
            <a:rPr lang="en-US" dirty="0">
              <a:latin typeface="Arial" panose="020B0604020202020204" pitchFamily="34" charset="0"/>
              <a:cs typeface="Arial" panose="020B0604020202020204" pitchFamily="34" charset="0"/>
            </a:rPr>
            <a:t>Recognize and tag the objects</a:t>
          </a:r>
          <a:endParaRPr lang="ar-EG" dirty="0">
            <a:latin typeface="Arial" panose="020B0604020202020204" pitchFamily="34" charset="0"/>
            <a:cs typeface="Arial" panose="020B0604020202020204" pitchFamily="34" charset="0"/>
          </a:endParaRPr>
        </a:p>
      </dgm:t>
    </dgm:pt>
    <dgm:pt modelId="{08443ED9-885E-402E-8E81-8444356FB3EF}" type="parTrans" cxnId="{342C2D02-2BA4-461F-931D-0D33F985624A}">
      <dgm:prSet/>
      <dgm:spPr/>
      <dgm:t>
        <a:bodyPr/>
        <a:lstStyle/>
        <a:p>
          <a:pPr rtl="1"/>
          <a:endParaRPr lang="ar-EG"/>
        </a:p>
      </dgm:t>
    </dgm:pt>
    <dgm:pt modelId="{389FD629-587A-4581-B318-4E60D4F26F5C}" type="sibTrans" cxnId="{342C2D02-2BA4-461F-931D-0D33F985624A}">
      <dgm:prSet/>
      <dgm:spPr/>
      <dgm:t>
        <a:bodyPr/>
        <a:lstStyle/>
        <a:p>
          <a:pPr rtl="1"/>
          <a:endParaRPr lang="ar-EG">
            <a:latin typeface="Arial" panose="020B0604020202020204" pitchFamily="34" charset="0"/>
            <a:cs typeface="Arial" panose="020B0604020202020204" pitchFamily="34" charset="0"/>
          </a:endParaRPr>
        </a:p>
      </dgm:t>
    </dgm:pt>
    <dgm:pt modelId="{44B075C6-6D2C-4270-984D-E5CA658D0565}">
      <dgm:prSet phldrT="[Text]"/>
      <dgm:spPr/>
      <dgm:t>
        <a:bodyPr/>
        <a:lstStyle/>
        <a:p>
          <a:pPr rtl="1"/>
          <a:r>
            <a:rPr lang="en-US" dirty="0">
              <a:latin typeface="Arial" panose="020B0604020202020204" pitchFamily="34" charset="0"/>
              <a:cs typeface="Arial" panose="020B0604020202020204" pitchFamily="34" charset="0"/>
            </a:rPr>
            <a:t>Showing the videos that contain this  object and the time that is appear</a:t>
          </a:r>
          <a:endParaRPr lang="ar-EG" dirty="0">
            <a:latin typeface="Arial" panose="020B0604020202020204" pitchFamily="34" charset="0"/>
            <a:cs typeface="Arial" panose="020B0604020202020204" pitchFamily="34" charset="0"/>
          </a:endParaRPr>
        </a:p>
      </dgm:t>
    </dgm:pt>
    <dgm:pt modelId="{93FD13C3-7C3E-4D5A-8B03-B88FEEE9B868}" type="parTrans" cxnId="{5E6A523E-608D-47ED-9CA4-123812AEF54C}">
      <dgm:prSet/>
      <dgm:spPr/>
      <dgm:t>
        <a:bodyPr/>
        <a:lstStyle/>
        <a:p>
          <a:pPr rtl="1"/>
          <a:endParaRPr lang="ar-EG"/>
        </a:p>
      </dgm:t>
    </dgm:pt>
    <dgm:pt modelId="{5D0B2884-A852-4AD6-89C4-A41D1381828F}" type="sibTrans" cxnId="{5E6A523E-608D-47ED-9CA4-123812AEF54C}">
      <dgm:prSet/>
      <dgm:spPr/>
      <dgm:t>
        <a:bodyPr/>
        <a:lstStyle/>
        <a:p>
          <a:pPr rtl="1"/>
          <a:endParaRPr lang="ar-EG"/>
        </a:p>
      </dgm:t>
    </dgm:pt>
    <dgm:pt modelId="{AB2B89DF-54A3-4146-965E-942AB16C19A5}" type="pres">
      <dgm:prSet presAssocID="{3AB38FF4-8A5E-43A0-9652-B6B9CFC15079}" presName="Name0" presStyleCnt="0">
        <dgm:presLayoutVars>
          <dgm:dir/>
          <dgm:resizeHandles val="exact"/>
        </dgm:presLayoutVars>
      </dgm:prSet>
      <dgm:spPr/>
      <dgm:t>
        <a:bodyPr/>
        <a:lstStyle/>
        <a:p>
          <a:endParaRPr lang="en-US"/>
        </a:p>
      </dgm:t>
    </dgm:pt>
    <dgm:pt modelId="{F7B8761B-072B-4132-87E0-B4CCD9D7167C}" type="pres">
      <dgm:prSet presAssocID="{223A55B0-5FF8-4EF9-8626-8015688FF26D}" presName="node" presStyleLbl="node1" presStyleIdx="0" presStyleCnt="5">
        <dgm:presLayoutVars>
          <dgm:bulletEnabled val="1"/>
        </dgm:presLayoutVars>
      </dgm:prSet>
      <dgm:spPr/>
      <dgm:t>
        <a:bodyPr/>
        <a:lstStyle/>
        <a:p>
          <a:endParaRPr lang="en-US"/>
        </a:p>
      </dgm:t>
    </dgm:pt>
    <dgm:pt modelId="{93E427BE-08AE-4095-B823-5C77A25DAE54}" type="pres">
      <dgm:prSet presAssocID="{90FFCF3C-3D96-4137-AC6E-545ABBEDCA9B}" presName="sibTrans" presStyleLbl="sibTrans1D1" presStyleIdx="0" presStyleCnt="4"/>
      <dgm:spPr/>
      <dgm:t>
        <a:bodyPr/>
        <a:lstStyle/>
        <a:p>
          <a:endParaRPr lang="en-US"/>
        </a:p>
      </dgm:t>
    </dgm:pt>
    <dgm:pt modelId="{E1C618A3-4F24-4C78-9167-2E4A278C417F}" type="pres">
      <dgm:prSet presAssocID="{90FFCF3C-3D96-4137-AC6E-545ABBEDCA9B}" presName="connectorText" presStyleLbl="sibTrans1D1" presStyleIdx="0" presStyleCnt="4"/>
      <dgm:spPr/>
      <dgm:t>
        <a:bodyPr/>
        <a:lstStyle/>
        <a:p>
          <a:endParaRPr lang="en-US"/>
        </a:p>
      </dgm:t>
    </dgm:pt>
    <dgm:pt modelId="{18531C3E-B420-4F71-957A-7B3F63D7A5B2}" type="pres">
      <dgm:prSet presAssocID="{CFEB849F-4430-47C9-8315-6380EDE5D171}" presName="node" presStyleLbl="node1" presStyleIdx="1" presStyleCnt="5">
        <dgm:presLayoutVars>
          <dgm:bulletEnabled val="1"/>
        </dgm:presLayoutVars>
      </dgm:prSet>
      <dgm:spPr/>
      <dgm:t>
        <a:bodyPr/>
        <a:lstStyle/>
        <a:p>
          <a:endParaRPr lang="en-US"/>
        </a:p>
      </dgm:t>
    </dgm:pt>
    <dgm:pt modelId="{FFD672F1-A6C1-4B3B-B457-B72518401D95}" type="pres">
      <dgm:prSet presAssocID="{1F647D2F-09CB-4994-80DF-C0118E35D8FC}" presName="sibTrans" presStyleLbl="sibTrans1D1" presStyleIdx="1" presStyleCnt="4"/>
      <dgm:spPr/>
      <dgm:t>
        <a:bodyPr/>
        <a:lstStyle/>
        <a:p>
          <a:endParaRPr lang="en-US"/>
        </a:p>
      </dgm:t>
    </dgm:pt>
    <dgm:pt modelId="{763349F4-BC48-4F89-87AF-7888E5C8DC55}" type="pres">
      <dgm:prSet presAssocID="{1F647D2F-09CB-4994-80DF-C0118E35D8FC}" presName="connectorText" presStyleLbl="sibTrans1D1" presStyleIdx="1" presStyleCnt="4"/>
      <dgm:spPr/>
      <dgm:t>
        <a:bodyPr/>
        <a:lstStyle/>
        <a:p>
          <a:endParaRPr lang="en-US"/>
        </a:p>
      </dgm:t>
    </dgm:pt>
    <dgm:pt modelId="{5C3C7D22-D545-403B-AF0D-1031511EB103}" type="pres">
      <dgm:prSet presAssocID="{8F1C3CBD-AB2F-4DDF-965F-BBFC91B8FF3E}" presName="node" presStyleLbl="node1" presStyleIdx="2" presStyleCnt="5">
        <dgm:presLayoutVars>
          <dgm:bulletEnabled val="1"/>
        </dgm:presLayoutVars>
      </dgm:prSet>
      <dgm:spPr/>
      <dgm:t>
        <a:bodyPr/>
        <a:lstStyle/>
        <a:p>
          <a:endParaRPr lang="en-US"/>
        </a:p>
      </dgm:t>
    </dgm:pt>
    <dgm:pt modelId="{EE6E9F41-A491-445D-BCAD-36A4D21A0813}" type="pres">
      <dgm:prSet presAssocID="{7AA56F64-31D2-4C41-94DB-3CD3F405C9C4}" presName="sibTrans" presStyleLbl="sibTrans1D1" presStyleIdx="2" presStyleCnt="4"/>
      <dgm:spPr/>
      <dgm:t>
        <a:bodyPr/>
        <a:lstStyle/>
        <a:p>
          <a:endParaRPr lang="en-US"/>
        </a:p>
      </dgm:t>
    </dgm:pt>
    <dgm:pt modelId="{CB3DB04E-4A89-4A8B-902D-CA68A004D393}" type="pres">
      <dgm:prSet presAssocID="{7AA56F64-31D2-4C41-94DB-3CD3F405C9C4}" presName="connectorText" presStyleLbl="sibTrans1D1" presStyleIdx="2" presStyleCnt="4"/>
      <dgm:spPr/>
      <dgm:t>
        <a:bodyPr/>
        <a:lstStyle/>
        <a:p>
          <a:endParaRPr lang="en-US"/>
        </a:p>
      </dgm:t>
    </dgm:pt>
    <dgm:pt modelId="{AAEF0BEF-8490-4F7E-857C-76AAD85F7035}" type="pres">
      <dgm:prSet presAssocID="{806E3188-185C-4B21-AB75-2ADE52CC6902}" presName="node" presStyleLbl="node1" presStyleIdx="3" presStyleCnt="5">
        <dgm:presLayoutVars>
          <dgm:bulletEnabled val="1"/>
        </dgm:presLayoutVars>
      </dgm:prSet>
      <dgm:spPr/>
      <dgm:t>
        <a:bodyPr/>
        <a:lstStyle/>
        <a:p>
          <a:endParaRPr lang="en-US"/>
        </a:p>
      </dgm:t>
    </dgm:pt>
    <dgm:pt modelId="{3323A609-9BF4-4CF0-A131-D1AD1B7A3338}" type="pres">
      <dgm:prSet presAssocID="{389FD629-587A-4581-B318-4E60D4F26F5C}" presName="sibTrans" presStyleLbl="sibTrans1D1" presStyleIdx="3" presStyleCnt="4"/>
      <dgm:spPr/>
      <dgm:t>
        <a:bodyPr/>
        <a:lstStyle/>
        <a:p>
          <a:endParaRPr lang="en-US"/>
        </a:p>
      </dgm:t>
    </dgm:pt>
    <dgm:pt modelId="{FFDA99B2-79FE-4E25-805F-253AC85BE75F}" type="pres">
      <dgm:prSet presAssocID="{389FD629-587A-4581-B318-4E60D4F26F5C}" presName="connectorText" presStyleLbl="sibTrans1D1" presStyleIdx="3" presStyleCnt="4"/>
      <dgm:spPr/>
      <dgm:t>
        <a:bodyPr/>
        <a:lstStyle/>
        <a:p>
          <a:endParaRPr lang="en-US"/>
        </a:p>
      </dgm:t>
    </dgm:pt>
    <dgm:pt modelId="{C12D5590-30C2-4C95-8461-F8E2E1F7EB36}" type="pres">
      <dgm:prSet presAssocID="{44B075C6-6D2C-4270-984D-E5CA658D0565}" presName="node" presStyleLbl="node1" presStyleIdx="4" presStyleCnt="5">
        <dgm:presLayoutVars>
          <dgm:bulletEnabled val="1"/>
        </dgm:presLayoutVars>
      </dgm:prSet>
      <dgm:spPr/>
      <dgm:t>
        <a:bodyPr/>
        <a:lstStyle/>
        <a:p>
          <a:endParaRPr lang="en-US"/>
        </a:p>
      </dgm:t>
    </dgm:pt>
  </dgm:ptLst>
  <dgm:cxnLst>
    <dgm:cxn modelId="{22561FF2-AEA4-4B02-B7F8-0A7B82B92A1D}" type="presOf" srcId="{223A55B0-5FF8-4EF9-8626-8015688FF26D}" destId="{F7B8761B-072B-4132-87E0-B4CCD9D7167C}" srcOrd="0" destOrd="0" presId="urn:microsoft.com/office/officeart/2005/8/layout/bProcess3"/>
    <dgm:cxn modelId="{5E6A523E-608D-47ED-9CA4-123812AEF54C}" srcId="{3AB38FF4-8A5E-43A0-9652-B6B9CFC15079}" destId="{44B075C6-6D2C-4270-984D-E5CA658D0565}" srcOrd="4" destOrd="0" parTransId="{93FD13C3-7C3E-4D5A-8B03-B88FEEE9B868}" sibTransId="{5D0B2884-A852-4AD6-89C4-A41D1381828F}"/>
    <dgm:cxn modelId="{496BB5BF-3914-43DB-806C-41CBC0E54D16}" srcId="{3AB38FF4-8A5E-43A0-9652-B6B9CFC15079}" destId="{223A55B0-5FF8-4EF9-8626-8015688FF26D}" srcOrd="0" destOrd="0" parTransId="{5F381B6D-CD65-4154-94C2-DBB37EEBB3BE}" sibTransId="{90FFCF3C-3D96-4137-AC6E-545ABBEDCA9B}"/>
    <dgm:cxn modelId="{E6327442-3C30-4A41-985F-F8EA1E52E182}" type="presOf" srcId="{44B075C6-6D2C-4270-984D-E5CA658D0565}" destId="{C12D5590-30C2-4C95-8461-F8E2E1F7EB36}" srcOrd="0" destOrd="0" presId="urn:microsoft.com/office/officeart/2005/8/layout/bProcess3"/>
    <dgm:cxn modelId="{FE58C8BD-38E4-4696-BBEE-ACE80E967808}" type="presOf" srcId="{806E3188-185C-4B21-AB75-2ADE52CC6902}" destId="{AAEF0BEF-8490-4F7E-857C-76AAD85F7035}" srcOrd="0" destOrd="0" presId="urn:microsoft.com/office/officeart/2005/8/layout/bProcess3"/>
    <dgm:cxn modelId="{342C2D02-2BA4-461F-931D-0D33F985624A}" srcId="{3AB38FF4-8A5E-43A0-9652-B6B9CFC15079}" destId="{806E3188-185C-4B21-AB75-2ADE52CC6902}" srcOrd="3" destOrd="0" parTransId="{08443ED9-885E-402E-8E81-8444356FB3EF}" sibTransId="{389FD629-587A-4581-B318-4E60D4F26F5C}"/>
    <dgm:cxn modelId="{03A08986-D5B0-444C-A9B7-968D95F993A2}" type="presOf" srcId="{90FFCF3C-3D96-4137-AC6E-545ABBEDCA9B}" destId="{E1C618A3-4F24-4C78-9167-2E4A278C417F}" srcOrd="1" destOrd="0" presId="urn:microsoft.com/office/officeart/2005/8/layout/bProcess3"/>
    <dgm:cxn modelId="{E8F8FC7F-F2C3-459C-B291-7352180C6194}" srcId="{3AB38FF4-8A5E-43A0-9652-B6B9CFC15079}" destId="{CFEB849F-4430-47C9-8315-6380EDE5D171}" srcOrd="1" destOrd="0" parTransId="{13ACF2A3-2E83-4FF5-A27A-A8D54B8370D8}" sibTransId="{1F647D2F-09CB-4994-80DF-C0118E35D8FC}"/>
    <dgm:cxn modelId="{EB495BC8-A48A-4EF9-ABD6-96E0527FAF48}" type="presOf" srcId="{90FFCF3C-3D96-4137-AC6E-545ABBEDCA9B}" destId="{93E427BE-08AE-4095-B823-5C77A25DAE54}" srcOrd="0" destOrd="0" presId="urn:microsoft.com/office/officeart/2005/8/layout/bProcess3"/>
    <dgm:cxn modelId="{9E0F71DA-1D4E-417C-B94C-A783465A3F40}" type="presOf" srcId="{1F647D2F-09CB-4994-80DF-C0118E35D8FC}" destId="{FFD672F1-A6C1-4B3B-B457-B72518401D95}" srcOrd="0" destOrd="0" presId="urn:microsoft.com/office/officeart/2005/8/layout/bProcess3"/>
    <dgm:cxn modelId="{917023CC-6425-4A4D-9DDE-CFC63B22F258}" type="presOf" srcId="{7AA56F64-31D2-4C41-94DB-3CD3F405C9C4}" destId="{CB3DB04E-4A89-4A8B-902D-CA68A004D393}" srcOrd="1" destOrd="0" presId="urn:microsoft.com/office/officeart/2005/8/layout/bProcess3"/>
    <dgm:cxn modelId="{5B2A33FE-19ED-4019-AB21-1A5997EDE8CB}" type="presOf" srcId="{389FD629-587A-4581-B318-4E60D4F26F5C}" destId="{FFDA99B2-79FE-4E25-805F-253AC85BE75F}" srcOrd="1" destOrd="0" presId="urn:microsoft.com/office/officeart/2005/8/layout/bProcess3"/>
    <dgm:cxn modelId="{67CB0040-4C07-4F03-A788-32550F611337}" type="presOf" srcId="{7AA56F64-31D2-4C41-94DB-3CD3F405C9C4}" destId="{EE6E9F41-A491-445D-BCAD-36A4D21A0813}" srcOrd="0" destOrd="0" presId="urn:microsoft.com/office/officeart/2005/8/layout/bProcess3"/>
    <dgm:cxn modelId="{45D8FB7E-A8F7-41BE-A43A-B36489B577E4}" srcId="{3AB38FF4-8A5E-43A0-9652-B6B9CFC15079}" destId="{8F1C3CBD-AB2F-4DDF-965F-BBFC91B8FF3E}" srcOrd="2" destOrd="0" parTransId="{AB627F2E-7E9A-46A0-AB02-26A95AAB2F18}" sibTransId="{7AA56F64-31D2-4C41-94DB-3CD3F405C9C4}"/>
    <dgm:cxn modelId="{AAF84383-3F44-450D-9021-8178583B9F83}" type="presOf" srcId="{3AB38FF4-8A5E-43A0-9652-B6B9CFC15079}" destId="{AB2B89DF-54A3-4146-965E-942AB16C19A5}" srcOrd="0" destOrd="0" presId="urn:microsoft.com/office/officeart/2005/8/layout/bProcess3"/>
    <dgm:cxn modelId="{D2001AFB-56F2-49E6-8D64-D54D8DC2A25E}" type="presOf" srcId="{1F647D2F-09CB-4994-80DF-C0118E35D8FC}" destId="{763349F4-BC48-4F89-87AF-7888E5C8DC55}" srcOrd="1" destOrd="0" presId="urn:microsoft.com/office/officeart/2005/8/layout/bProcess3"/>
    <dgm:cxn modelId="{935AFF8A-5668-4E1A-8446-9C1F3B1B9241}" type="presOf" srcId="{8F1C3CBD-AB2F-4DDF-965F-BBFC91B8FF3E}" destId="{5C3C7D22-D545-403B-AF0D-1031511EB103}" srcOrd="0" destOrd="0" presId="urn:microsoft.com/office/officeart/2005/8/layout/bProcess3"/>
    <dgm:cxn modelId="{90AB18B1-681D-4A10-9A5A-8B58339E4588}" type="presOf" srcId="{CFEB849F-4430-47C9-8315-6380EDE5D171}" destId="{18531C3E-B420-4F71-957A-7B3F63D7A5B2}" srcOrd="0" destOrd="0" presId="urn:microsoft.com/office/officeart/2005/8/layout/bProcess3"/>
    <dgm:cxn modelId="{C4FE6CA1-154F-4083-A53A-60E9D107EBA5}" type="presOf" srcId="{389FD629-587A-4581-B318-4E60D4F26F5C}" destId="{3323A609-9BF4-4CF0-A131-D1AD1B7A3338}" srcOrd="0" destOrd="0" presId="urn:microsoft.com/office/officeart/2005/8/layout/bProcess3"/>
    <dgm:cxn modelId="{165A6DC8-2F33-41FA-B6FE-D6180406DEA6}" type="presParOf" srcId="{AB2B89DF-54A3-4146-965E-942AB16C19A5}" destId="{F7B8761B-072B-4132-87E0-B4CCD9D7167C}" srcOrd="0" destOrd="0" presId="urn:microsoft.com/office/officeart/2005/8/layout/bProcess3"/>
    <dgm:cxn modelId="{9E581262-AEE0-49EF-8048-1995D9730812}" type="presParOf" srcId="{AB2B89DF-54A3-4146-965E-942AB16C19A5}" destId="{93E427BE-08AE-4095-B823-5C77A25DAE54}" srcOrd="1" destOrd="0" presId="urn:microsoft.com/office/officeart/2005/8/layout/bProcess3"/>
    <dgm:cxn modelId="{5BB29CA2-A1B7-4B93-B6B3-F3B99CE561A6}" type="presParOf" srcId="{93E427BE-08AE-4095-B823-5C77A25DAE54}" destId="{E1C618A3-4F24-4C78-9167-2E4A278C417F}" srcOrd="0" destOrd="0" presId="urn:microsoft.com/office/officeart/2005/8/layout/bProcess3"/>
    <dgm:cxn modelId="{8039381A-661A-423A-9CF2-35ABDC751BF7}" type="presParOf" srcId="{AB2B89DF-54A3-4146-965E-942AB16C19A5}" destId="{18531C3E-B420-4F71-957A-7B3F63D7A5B2}" srcOrd="2" destOrd="0" presId="urn:microsoft.com/office/officeart/2005/8/layout/bProcess3"/>
    <dgm:cxn modelId="{13D6619F-54AB-4AC6-A137-054DB1AE40E5}" type="presParOf" srcId="{AB2B89DF-54A3-4146-965E-942AB16C19A5}" destId="{FFD672F1-A6C1-4B3B-B457-B72518401D95}" srcOrd="3" destOrd="0" presId="urn:microsoft.com/office/officeart/2005/8/layout/bProcess3"/>
    <dgm:cxn modelId="{FF1C6C9B-F661-4C28-8AEE-72617FB6B9E7}" type="presParOf" srcId="{FFD672F1-A6C1-4B3B-B457-B72518401D95}" destId="{763349F4-BC48-4F89-87AF-7888E5C8DC55}" srcOrd="0" destOrd="0" presId="urn:microsoft.com/office/officeart/2005/8/layout/bProcess3"/>
    <dgm:cxn modelId="{46F88E6A-A3CE-4452-945F-7CF6CF89CCB1}" type="presParOf" srcId="{AB2B89DF-54A3-4146-965E-942AB16C19A5}" destId="{5C3C7D22-D545-403B-AF0D-1031511EB103}" srcOrd="4" destOrd="0" presId="urn:microsoft.com/office/officeart/2005/8/layout/bProcess3"/>
    <dgm:cxn modelId="{6435A7EF-6D1C-421B-9CA9-0E0684A0F9CE}" type="presParOf" srcId="{AB2B89DF-54A3-4146-965E-942AB16C19A5}" destId="{EE6E9F41-A491-445D-BCAD-36A4D21A0813}" srcOrd="5" destOrd="0" presId="urn:microsoft.com/office/officeart/2005/8/layout/bProcess3"/>
    <dgm:cxn modelId="{D62D8F4C-7347-4B7C-A51A-E9CA7ED95F48}" type="presParOf" srcId="{EE6E9F41-A491-445D-BCAD-36A4D21A0813}" destId="{CB3DB04E-4A89-4A8B-902D-CA68A004D393}" srcOrd="0" destOrd="0" presId="urn:microsoft.com/office/officeart/2005/8/layout/bProcess3"/>
    <dgm:cxn modelId="{9A0185E6-CF39-43D5-BD79-03064110794E}" type="presParOf" srcId="{AB2B89DF-54A3-4146-965E-942AB16C19A5}" destId="{AAEF0BEF-8490-4F7E-857C-76AAD85F7035}" srcOrd="6" destOrd="0" presId="urn:microsoft.com/office/officeart/2005/8/layout/bProcess3"/>
    <dgm:cxn modelId="{FAC920B7-7BB8-434F-84EC-3F9E0DBBD371}" type="presParOf" srcId="{AB2B89DF-54A3-4146-965E-942AB16C19A5}" destId="{3323A609-9BF4-4CF0-A131-D1AD1B7A3338}" srcOrd="7" destOrd="0" presId="urn:microsoft.com/office/officeart/2005/8/layout/bProcess3"/>
    <dgm:cxn modelId="{F09D601D-A503-4E25-9288-F2A5EAC95F04}" type="presParOf" srcId="{3323A609-9BF4-4CF0-A131-D1AD1B7A3338}" destId="{FFDA99B2-79FE-4E25-805F-253AC85BE75F}" srcOrd="0" destOrd="0" presId="urn:microsoft.com/office/officeart/2005/8/layout/bProcess3"/>
    <dgm:cxn modelId="{2DDB1878-53E3-4DC8-B293-06DD17703FF5}" type="presParOf" srcId="{AB2B89DF-54A3-4146-965E-942AB16C19A5}" destId="{C12D5590-30C2-4C95-8461-F8E2E1F7EB36}"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427BE-08AE-4095-B823-5C77A25DAE54}">
      <dsp:nvSpPr>
        <dsp:cNvPr id="0" name=""/>
        <dsp:cNvSpPr/>
      </dsp:nvSpPr>
      <dsp:spPr>
        <a:xfrm>
          <a:off x="3339175" y="806414"/>
          <a:ext cx="620360" cy="91440"/>
        </a:xfrm>
        <a:custGeom>
          <a:avLst/>
          <a:gdLst/>
          <a:ahLst/>
          <a:cxnLst/>
          <a:rect l="0" t="0" r="0" b="0"/>
          <a:pathLst>
            <a:path>
              <a:moveTo>
                <a:pt x="0" y="45720"/>
              </a:moveTo>
              <a:lnTo>
                <a:pt x="62036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rtl="1">
            <a:lnSpc>
              <a:spcPct val="90000"/>
            </a:lnSpc>
            <a:spcBef>
              <a:spcPct val="0"/>
            </a:spcBef>
            <a:spcAft>
              <a:spcPct val="35000"/>
            </a:spcAft>
          </a:pPr>
          <a:endParaRPr lang="ar-EG" sz="500" kern="1200">
            <a:latin typeface="Arial" panose="020B0604020202020204" pitchFamily="34" charset="0"/>
            <a:cs typeface="Arial" panose="020B0604020202020204" pitchFamily="34" charset="0"/>
          </a:endParaRPr>
        </a:p>
      </dsp:txBody>
      <dsp:txXfrm>
        <a:off x="3633081" y="848879"/>
        <a:ext cx="32548" cy="6509"/>
      </dsp:txXfrm>
    </dsp:sp>
    <dsp:sp modelId="{F7B8761B-072B-4132-87E0-B4CCD9D7167C}">
      <dsp:nvSpPr>
        <dsp:cNvPr id="0" name=""/>
        <dsp:cNvSpPr/>
      </dsp:nvSpPr>
      <dsp:spPr>
        <a:xfrm>
          <a:off x="510714" y="3055"/>
          <a:ext cx="2830261" cy="169815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1">
            <a:lnSpc>
              <a:spcPct val="90000"/>
            </a:lnSpc>
            <a:spcBef>
              <a:spcPct val="0"/>
            </a:spcBef>
            <a:spcAft>
              <a:spcPct val="35000"/>
            </a:spcAft>
          </a:pPr>
          <a:r>
            <a:rPr lang="en-US" sz="2300" kern="1200" dirty="0">
              <a:latin typeface="Arial" panose="020B0604020202020204" pitchFamily="34" charset="0"/>
              <a:cs typeface="Arial" panose="020B0604020202020204" pitchFamily="34" charset="0"/>
            </a:rPr>
            <a:t>Get videos then write the object’s name to search</a:t>
          </a:r>
          <a:endParaRPr lang="ar-EG" sz="2300" kern="1200" dirty="0">
            <a:latin typeface="Arial" panose="020B0604020202020204" pitchFamily="34" charset="0"/>
            <a:cs typeface="Arial" panose="020B0604020202020204" pitchFamily="34" charset="0"/>
          </a:endParaRPr>
        </a:p>
      </dsp:txBody>
      <dsp:txXfrm>
        <a:off x="510714" y="3055"/>
        <a:ext cx="2830261" cy="1698156"/>
      </dsp:txXfrm>
    </dsp:sp>
    <dsp:sp modelId="{FFD672F1-A6C1-4B3B-B457-B72518401D95}">
      <dsp:nvSpPr>
        <dsp:cNvPr id="0" name=""/>
        <dsp:cNvSpPr/>
      </dsp:nvSpPr>
      <dsp:spPr>
        <a:xfrm>
          <a:off x="6820397" y="806414"/>
          <a:ext cx="620360" cy="91440"/>
        </a:xfrm>
        <a:custGeom>
          <a:avLst/>
          <a:gdLst/>
          <a:ahLst/>
          <a:cxnLst/>
          <a:rect l="0" t="0" r="0" b="0"/>
          <a:pathLst>
            <a:path>
              <a:moveTo>
                <a:pt x="0" y="45720"/>
              </a:moveTo>
              <a:lnTo>
                <a:pt x="62036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rtl="1">
            <a:lnSpc>
              <a:spcPct val="90000"/>
            </a:lnSpc>
            <a:spcBef>
              <a:spcPct val="0"/>
            </a:spcBef>
            <a:spcAft>
              <a:spcPct val="35000"/>
            </a:spcAft>
          </a:pPr>
          <a:endParaRPr lang="ar-EG" sz="500" kern="1200">
            <a:latin typeface="Arial" panose="020B0604020202020204" pitchFamily="34" charset="0"/>
            <a:cs typeface="Arial" panose="020B0604020202020204" pitchFamily="34" charset="0"/>
          </a:endParaRPr>
        </a:p>
      </dsp:txBody>
      <dsp:txXfrm>
        <a:off x="7114303" y="848879"/>
        <a:ext cx="32548" cy="6509"/>
      </dsp:txXfrm>
    </dsp:sp>
    <dsp:sp modelId="{18531C3E-B420-4F71-957A-7B3F63D7A5B2}">
      <dsp:nvSpPr>
        <dsp:cNvPr id="0" name=""/>
        <dsp:cNvSpPr/>
      </dsp:nvSpPr>
      <dsp:spPr>
        <a:xfrm>
          <a:off x="3991935" y="3055"/>
          <a:ext cx="2830261" cy="169815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1">
            <a:lnSpc>
              <a:spcPct val="90000"/>
            </a:lnSpc>
            <a:spcBef>
              <a:spcPct val="0"/>
            </a:spcBef>
            <a:spcAft>
              <a:spcPct val="35000"/>
            </a:spcAft>
          </a:pPr>
          <a:r>
            <a:rPr lang="en-US" sz="2300" kern="1200" dirty="0">
              <a:latin typeface="Arial" panose="020B0604020202020204" pitchFamily="34" charset="0"/>
              <a:cs typeface="Arial" panose="020B0604020202020204" pitchFamily="34" charset="0"/>
            </a:rPr>
            <a:t>Analysis the videos and get the frames by openCV library</a:t>
          </a:r>
          <a:endParaRPr lang="ar-EG" sz="2300" kern="1200" dirty="0">
            <a:latin typeface="Arial" panose="020B0604020202020204" pitchFamily="34" charset="0"/>
            <a:cs typeface="Arial" panose="020B0604020202020204" pitchFamily="34" charset="0"/>
          </a:endParaRPr>
        </a:p>
      </dsp:txBody>
      <dsp:txXfrm>
        <a:off x="3991935" y="3055"/>
        <a:ext cx="2830261" cy="1698156"/>
      </dsp:txXfrm>
    </dsp:sp>
    <dsp:sp modelId="{EE6E9F41-A491-445D-BCAD-36A4D21A0813}">
      <dsp:nvSpPr>
        <dsp:cNvPr id="0" name=""/>
        <dsp:cNvSpPr/>
      </dsp:nvSpPr>
      <dsp:spPr>
        <a:xfrm>
          <a:off x="1925845" y="1699412"/>
          <a:ext cx="6962442" cy="620360"/>
        </a:xfrm>
        <a:custGeom>
          <a:avLst/>
          <a:gdLst/>
          <a:ahLst/>
          <a:cxnLst/>
          <a:rect l="0" t="0" r="0" b="0"/>
          <a:pathLst>
            <a:path>
              <a:moveTo>
                <a:pt x="6962442" y="0"/>
              </a:moveTo>
              <a:lnTo>
                <a:pt x="6962442" y="327280"/>
              </a:lnTo>
              <a:lnTo>
                <a:pt x="0" y="327280"/>
              </a:lnTo>
              <a:lnTo>
                <a:pt x="0" y="62036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rtl="1">
            <a:lnSpc>
              <a:spcPct val="90000"/>
            </a:lnSpc>
            <a:spcBef>
              <a:spcPct val="0"/>
            </a:spcBef>
            <a:spcAft>
              <a:spcPct val="35000"/>
            </a:spcAft>
          </a:pPr>
          <a:endParaRPr lang="ar-EG" sz="500" kern="1200">
            <a:latin typeface="Arial" panose="020B0604020202020204" pitchFamily="34" charset="0"/>
            <a:cs typeface="Arial" panose="020B0604020202020204" pitchFamily="34" charset="0"/>
          </a:endParaRPr>
        </a:p>
      </dsp:txBody>
      <dsp:txXfrm>
        <a:off x="5232246" y="2006337"/>
        <a:ext cx="349640" cy="6509"/>
      </dsp:txXfrm>
    </dsp:sp>
    <dsp:sp modelId="{5C3C7D22-D545-403B-AF0D-1031511EB103}">
      <dsp:nvSpPr>
        <dsp:cNvPr id="0" name=""/>
        <dsp:cNvSpPr/>
      </dsp:nvSpPr>
      <dsp:spPr>
        <a:xfrm>
          <a:off x="7473157" y="3055"/>
          <a:ext cx="2830261" cy="169815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1">
            <a:lnSpc>
              <a:spcPct val="90000"/>
            </a:lnSpc>
            <a:spcBef>
              <a:spcPct val="0"/>
            </a:spcBef>
            <a:spcAft>
              <a:spcPct val="35000"/>
            </a:spcAft>
          </a:pPr>
          <a:r>
            <a:rPr lang="en-US" sz="2300" kern="1200" dirty="0">
              <a:latin typeface="Arial" panose="020B0604020202020204" pitchFamily="34" charset="0"/>
              <a:cs typeface="Arial" panose="020B0604020202020204" pitchFamily="34" charset="0"/>
            </a:rPr>
            <a:t>detect the objects in every frame</a:t>
          </a:r>
          <a:endParaRPr lang="ar-EG" sz="2300" kern="1200" dirty="0">
            <a:latin typeface="Arial" panose="020B0604020202020204" pitchFamily="34" charset="0"/>
            <a:cs typeface="Arial" panose="020B0604020202020204" pitchFamily="34" charset="0"/>
          </a:endParaRPr>
        </a:p>
      </dsp:txBody>
      <dsp:txXfrm>
        <a:off x="7473157" y="3055"/>
        <a:ext cx="2830261" cy="1698156"/>
      </dsp:txXfrm>
    </dsp:sp>
    <dsp:sp modelId="{3323A609-9BF4-4CF0-A131-D1AD1B7A3338}">
      <dsp:nvSpPr>
        <dsp:cNvPr id="0" name=""/>
        <dsp:cNvSpPr/>
      </dsp:nvSpPr>
      <dsp:spPr>
        <a:xfrm>
          <a:off x="3339175" y="3155530"/>
          <a:ext cx="620360" cy="91440"/>
        </a:xfrm>
        <a:custGeom>
          <a:avLst/>
          <a:gdLst/>
          <a:ahLst/>
          <a:cxnLst/>
          <a:rect l="0" t="0" r="0" b="0"/>
          <a:pathLst>
            <a:path>
              <a:moveTo>
                <a:pt x="0" y="45720"/>
              </a:moveTo>
              <a:lnTo>
                <a:pt x="620360"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rtl="1">
            <a:lnSpc>
              <a:spcPct val="90000"/>
            </a:lnSpc>
            <a:spcBef>
              <a:spcPct val="0"/>
            </a:spcBef>
            <a:spcAft>
              <a:spcPct val="35000"/>
            </a:spcAft>
          </a:pPr>
          <a:endParaRPr lang="ar-EG" sz="500" kern="1200">
            <a:latin typeface="Arial" panose="020B0604020202020204" pitchFamily="34" charset="0"/>
            <a:cs typeface="Arial" panose="020B0604020202020204" pitchFamily="34" charset="0"/>
          </a:endParaRPr>
        </a:p>
      </dsp:txBody>
      <dsp:txXfrm>
        <a:off x="3633081" y="3197996"/>
        <a:ext cx="32548" cy="6509"/>
      </dsp:txXfrm>
    </dsp:sp>
    <dsp:sp modelId="{AAEF0BEF-8490-4F7E-857C-76AAD85F7035}">
      <dsp:nvSpPr>
        <dsp:cNvPr id="0" name=""/>
        <dsp:cNvSpPr/>
      </dsp:nvSpPr>
      <dsp:spPr>
        <a:xfrm>
          <a:off x="510714" y="2352172"/>
          <a:ext cx="2830261" cy="169815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1">
            <a:lnSpc>
              <a:spcPct val="90000"/>
            </a:lnSpc>
            <a:spcBef>
              <a:spcPct val="0"/>
            </a:spcBef>
            <a:spcAft>
              <a:spcPct val="35000"/>
            </a:spcAft>
          </a:pPr>
          <a:r>
            <a:rPr lang="en-US" sz="2300" kern="1200" dirty="0">
              <a:latin typeface="Arial" panose="020B0604020202020204" pitchFamily="34" charset="0"/>
              <a:cs typeface="Arial" panose="020B0604020202020204" pitchFamily="34" charset="0"/>
            </a:rPr>
            <a:t>Recognize and tag the objects</a:t>
          </a:r>
          <a:endParaRPr lang="ar-EG" sz="2300" kern="1200" dirty="0">
            <a:latin typeface="Arial" panose="020B0604020202020204" pitchFamily="34" charset="0"/>
            <a:cs typeface="Arial" panose="020B0604020202020204" pitchFamily="34" charset="0"/>
          </a:endParaRPr>
        </a:p>
      </dsp:txBody>
      <dsp:txXfrm>
        <a:off x="510714" y="2352172"/>
        <a:ext cx="2830261" cy="1698156"/>
      </dsp:txXfrm>
    </dsp:sp>
    <dsp:sp modelId="{C12D5590-30C2-4C95-8461-F8E2E1F7EB36}">
      <dsp:nvSpPr>
        <dsp:cNvPr id="0" name=""/>
        <dsp:cNvSpPr/>
      </dsp:nvSpPr>
      <dsp:spPr>
        <a:xfrm>
          <a:off x="3991935" y="2352172"/>
          <a:ext cx="2830261" cy="169815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1">
            <a:lnSpc>
              <a:spcPct val="90000"/>
            </a:lnSpc>
            <a:spcBef>
              <a:spcPct val="0"/>
            </a:spcBef>
            <a:spcAft>
              <a:spcPct val="35000"/>
            </a:spcAft>
          </a:pPr>
          <a:r>
            <a:rPr lang="en-US" sz="2300" kern="1200" dirty="0">
              <a:latin typeface="Arial" panose="020B0604020202020204" pitchFamily="34" charset="0"/>
              <a:cs typeface="Arial" panose="020B0604020202020204" pitchFamily="34" charset="0"/>
            </a:rPr>
            <a:t>Showing the videos that contain this  object and the time that is appear</a:t>
          </a:r>
          <a:endParaRPr lang="ar-EG" sz="2300" kern="1200" dirty="0">
            <a:latin typeface="Arial" panose="020B0604020202020204" pitchFamily="34" charset="0"/>
            <a:cs typeface="Arial" panose="020B0604020202020204" pitchFamily="34" charset="0"/>
          </a:endParaRPr>
        </a:p>
      </dsp:txBody>
      <dsp:txXfrm>
        <a:off x="3991935" y="2352172"/>
        <a:ext cx="2830261" cy="169815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6A083FF-9858-455C-BB44-98C933BED699}" type="datetimeFigureOut">
              <a:rPr lang="ar-EG" smtClean="0"/>
              <a:t>16/06/1441</a:t>
            </a:fld>
            <a:endParaRPr lang="ar-EG"/>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ar-EG"/>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1178444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A083FF-9858-455C-BB44-98C933BED699}" type="datetimeFigureOut">
              <a:rPr lang="ar-EG" smtClean="0"/>
              <a:t>16/06/1441</a:t>
            </a:fld>
            <a:endParaRPr lang="ar-EG"/>
          </a:p>
        </p:txBody>
      </p:sp>
      <p:sp>
        <p:nvSpPr>
          <p:cNvPr id="6" name="Footer Placeholder 5"/>
          <p:cNvSpPr>
            <a:spLocks noGrp="1"/>
          </p:cNvSpPr>
          <p:nvPr>
            <p:ph type="ftr" sz="quarter" idx="11"/>
          </p:nvPr>
        </p:nvSpPr>
        <p:spPr/>
        <p:txBody>
          <a:bodyPr/>
          <a:lstStyle/>
          <a:p>
            <a:endParaRPr lang="ar-E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408063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A083FF-9858-455C-BB44-98C933BED699}" type="datetimeFigureOut">
              <a:rPr lang="ar-EG" smtClean="0"/>
              <a:t>16/06/1441</a:t>
            </a:fld>
            <a:endParaRPr lang="ar-EG"/>
          </a:p>
        </p:txBody>
      </p:sp>
      <p:sp>
        <p:nvSpPr>
          <p:cNvPr id="5" name="Footer Placeholder 4"/>
          <p:cNvSpPr>
            <a:spLocks noGrp="1"/>
          </p:cNvSpPr>
          <p:nvPr>
            <p:ph type="ftr" sz="quarter" idx="11"/>
          </p:nvPr>
        </p:nvSpPr>
        <p:spPr/>
        <p:txBody>
          <a:bodyPr/>
          <a:lstStyle/>
          <a:p>
            <a:endParaRPr lang="ar-EG"/>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2685078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A083FF-9858-455C-BB44-98C933BED699}" type="datetimeFigureOut">
              <a:rPr lang="ar-EG" smtClean="0"/>
              <a:t>16/06/1441</a:t>
            </a:fld>
            <a:endParaRPr lang="ar-EG"/>
          </a:p>
        </p:txBody>
      </p:sp>
      <p:sp>
        <p:nvSpPr>
          <p:cNvPr id="5" name="Footer Placeholder 4"/>
          <p:cNvSpPr>
            <a:spLocks noGrp="1"/>
          </p:cNvSpPr>
          <p:nvPr>
            <p:ph type="ftr" sz="quarter" idx="11"/>
          </p:nvPr>
        </p:nvSpPr>
        <p:spPr/>
        <p:txBody>
          <a:bodyPr/>
          <a:lstStyle/>
          <a:p>
            <a:endParaRPr lang="ar-EG"/>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3981170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A083FF-9858-455C-BB44-98C933BED699}" type="datetimeFigureOut">
              <a:rPr lang="ar-EG" smtClean="0"/>
              <a:t>16/06/1441</a:t>
            </a:fld>
            <a:endParaRPr lang="ar-EG"/>
          </a:p>
        </p:txBody>
      </p:sp>
      <p:sp>
        <p:nvSpPr>
          <p:cNvPr id="5" name="Footer Placeholder 4"/>
          <p:cNvSpPr>
            <a:spLocks noGrp="1"/>
          </p:cNvSpPr>
          <p:nvPr>
            <p:ph type="ftr" sz="quarter" idx="11"/>
          </p:nvPr>
        </p:nvSpPr>
        <p:spPr/>
        <p:txBody>
          <a:bodyPr/>
          <a:lstStyle/>
          <a:p>
            <a:endParaRPr lang="ar-EG"/>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2378293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A083FF-9858-455C-BB44-98C933BED699}" type="datetimeFigureOut">
              <a:rPr lang="ar-EG" smtClean="0"/>
              <a:t>16/06/1441</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77686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A083FF-9858-455C-BB44-98C933BED699}" type="datetimeFigureOut">
              <a:rPr lang="ar-EG" smtClean="0"/>
              <a:t>16/06/1441</a:t>
            </a:fld>
            <a:endParaRPr lang="ar-EG"/>
          </a:p>
        </p:txBody>
      </p:sp>
      <p:sp>
        <p:nvSpPr>
          <p:cNvPr id="8" name="Footer Placeholder 7"/>
          <p:cNvSpPr>
            <a:spLocks noGrp="1"/>
          </p:cNvSpPr>
          <p:nvPr>
            <p:ph type="ftr" sz="quarter" idx="11"/>
          </p:nvPr>
        </p:nvSpPr>
        <p:spPr>
          <a:xfrm>
            <a:off x="561111" y="6391838"/>
            <a:ext cx="3644282" cy="304801"/>
          </a:xfrm>
        </p:spPr>
        <p:txBody>
          <a:bodyPr/>
          <a:lstStyle/>
          <a:p>
            <a:endParaRPr lang="ar-EG"/>
          </a:p>
        </p:txBody>
      </p:sp>
      <p:sp>
        <p:nvSpPr>
          <p:cNvPr id="9" name="Slide Number Placeholder 8"/>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3423056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6A083FF-9858-455C-BB44-98C933BED699}" type="datetimeFigureOut">
              <a:rPr lang="ar-EG" smtClean="0"/>
              <a:t>16/06/1441</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3839686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6A083FF-9858-455C-BB44-98C933BED699}" type="datetimeFigureOut">
              <a:rPr lang="ar-EG" smtClean="0"/>
              <a:t>16/06/1441</a:t>
            </a:fld>
            <a:endParaRPr lang="ar-EG"/>
          </a:p>
        </p:txBody>
      </p:sp>
      <p:sp>
        <p:nvSpPr>
          <p:cNvPr id="5" name="Footer Placeholder 4"/>
          <p:cNvSpPr>
            <a:spLocks noGrp="1"/>
          </p:cNvSpPr>
          <p:nvPr>
            <p:ph type="ftr" sz="quarter" idx="11"/>
          </p:nvPr>
        </p:nvSpPr>
        <p:spPr/>
        <p:txBody>
          <a:bodyPr/>
          <a:lstStyle/>
          <a:p>
            <a:endParaRPr lang="ar-EG"/>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2267650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A083FF-9858-455C-BB44-98C933BED699}" type="datetimeFigureOut">
              <a:rPr lang="ar-EG" smtClean="0"/>
              <a:t>16/06/1441</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2722355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A083FF-9858-455C-BB44-98C933BED699}" type="datetimeFigureOut">
              <a:rPr lang="ar-EG" smtClean="0"/>
              <a:t>16/06/1441</a:t>
            </a:fld>
            <a:endParaRPr lang="ar-EG"/>
          </a:p>
        </p:txBody>
      </p:sp>
      <p:sp>
        <p:nvSpPr>
          <p:cNvPr id="5" name="Footer Placeholder 4"/>
          <p:cNvSpPr>
            <a:spLocks noGrp="1"/>
          </p:cNvSpPr>
          <p:nvPr>
            <p:ph type="ftr" sz="quarter" idx="11"/>
          </p:nvPr>
        </p:nvSpPr>
        <p:spPr/>
        <p:txBody>
          <a:bodyPr/>
          <a:lstStyle/>
          <a:p>
            <a:endParaRPr lang="ar-E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375614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A083FF-9858-455C-BB44-98C933BED699}" type="datetimeFigureOut">
              <a:rPr lang="ar-EG" smtClean="0"/>
              <a:t>16/06/1441</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316882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A083FF-9858-455C-BB44-98C933BED699}" type="datetimeFigureOut">
              <a:rPr lang="ar-EG" smtClean="0"/>
              <a:t>16/06/1441</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210432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A083FF-9858-455C-BB44-98C933BED699}" type="datetimeFigureOut">
              <a:rPr lang="ar-EG" smtClean="0"/>
              <a:t>16/06/1441</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123664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A083FF-9858-455C-BB44-98C933BED699}" type="datetimeFigureOut">
              <a:rPr lang="ar-EG" smtClean="0"/>
              <a:t>16/06/1441</a:t>
            </a:fld>
            <a:endParaRPr lang="ar-EG"/>
          </a:p>
        </p:txBody>
      </p:sp>
      <p:sp>
        <p:nvSpPr>
          <p:cNvPr id="3" name="Footer Placeholder 2"/>
          <p:cNvSpPr>
            <a:spLocks noGrp="1"/>
          </p:cNvSpPr>
          <p:nvPr>
            <p:ph type="ftr" sz="quarter" idx="11"/>
          </p:nvPr>
        </p:nvSpPr>
        <p:spPr/>
        <p:txBody>
          <a:bodyPr/>
          <a:lstStyle/>
          <a:p>
            <a:endParaRPr lang="ar-EG"/>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399439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A083FF-9858-455C-BB44-98C933BED699}" type="datetimeFigureOut">
              <a:rPr lang="ar-EG" smtClean="0"/>
              <a:t>16/06/1441</a:t>
            </a:fld>
            <a:endParaRPr lang="ar-EG"/>
          </a:p>
        </p:txBody>
      </p:sp>
      <p:sp>
        <p:nvSpPr>
          <p:cNvPr id="6" name="Footer Placeholder 5"/>
          <p:cNvSpPr>
            <a:spLocks noGrp="1"/>
          </p:cNvSpPr>
          <p:nvPr>
            <p:ph type="ftr" sz="quarter" idx="11"/>
          </p:nvPr>
        </p:nvSpPr>
        <p:spPr/>
        <p:txBody>
          <a:bodyPr/>
          <a:lstStyle/>
          <a:p>
            <a:endParaRPr lang="ar-E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1437928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A083FF-9858-455C-BB44-98C933BED699}" type="datetimeFigureOut">
              <a:rPr lang="ar-EG" smtClean="0"/>
              <a:t>16/06/1441</a:t>
            </a:fld>
            <a:endParaRPr lang="ar-EG"/>
          </a:p>
        </p:txBody>
      </p:sp>
      <p:sp>
        <p:nvSpPr>
          <p:cNvPr id="6" name="Footer Placeholder 5"/>
          <p:cNvSpPr>
            <a:spLocks noGrp="1"/>
          </p:cNvSpPr>
          <p:nvPr>
            <p:ph type="ftr" sz="quarter" idx="11"/>
          </p:nvPr>
        </p:nvSpPr>
        <p:spPr/>
        <p:txBody>
          <a:bodyPr/>
          <a:lstStyle/>
          <a:p>
            <a:endParaRPr lang="ar-E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33371BA-614E-4198-89F7-50364F0EE683}" type="slidenum">
              <a:rPr lang="ar-EG" smtClean="0"/>
              <a:t>‹#›</a:t>
            </a:fld>
            <a:endParaRPr lang="ar-EG"/>
          </a:p>
        </p:txBody>
      </p:sp>
    </p:spTree>
    <p:extLst>
      <p:ext uri="{BB962C8B-B14F-4D97-AF65-F5344CB8AC3E}">
        <p14:creationId xmlns:p14="http://schemas.microsoft.com/office/powerpoint/2010/main" val="2936089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6A083FF-9858-455C-BB44-98C933BED699}" type="datetimeFigureOut">
              <a:rPr lang="ar-EG" smtClean="0"/>
              <a:t>16/06/1441</a:t>
            </a:fld>
            <a:endParaRPr lang="ar-EG"/>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ar-EG"/>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33371BA-614E-4198-89F7-50364F0EE683}" type="slidenum">
              <a:rPr lang="ar-EG" smtClean="0"/>
              <a:t>‹#›</a:t>
            </a:fld>
            <a:endParaRPr lang="ar-EG"/>
          </a:p>
        </p:txBody>
      </p:sp>
    </p:spTree>
    <p:extLst>
      <p:ext uri="{BB962C8B-B14F-4D97-AF65-F5344CB8AC3E}">
        <p14:creationId xmlns:p14="http://schemas.microsoft.com/office/powerpoint/2010/main" val="33932383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1" eaLnBrk="1" latinLnBrk="0" hangingPunct="1">
        <a:spcBef>
          <a:spcPct val="0"/>
        </a:spcBef>
        <a:buNone/>
        <a:defRPr sz="3600" b="0" i="0" kern="1200">
          <a:solidFill>
            <a:schemeClr val="bg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searchbusinessanalytics.techtarget.com/definition/natural-language-processing-NLP" TargetMode="External"/><Relationship Id="rId2" Type="http://schemas.openxmlformats.org/officeDocument/2006/relationships/hyperlink" Target="https://searchenterpriseai.techtarget.com/definition/expert-system" TargetMode="External"/><Relationship Id="rId1" Type="http://schemas.openxmlformats.org/officeDocument/2006/relationships/slideLayout" Target="../slideLayouts/slideLayout2.xml"/><Relationship Id="rId4" Type="http://schemas.openxmlformats.org/officeDocument/2006/relationships/hyperlink" Target="https://searchenterpriseai.techtarget.com/definition/machine-vision-computer-vis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fi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image" Target="../media/image20.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5278" y="482724"/>
            <a:ext cx="8434316" cy="1086769"/>
          </a:xfrm>
        </p:spPr>
        <p:txBody>
          <a:bodyPr anchor="ctr">
            <a:normAutofit fontScale="90000"/>
          </a:bodyPr>
          <a:lstStyle/>
          <a:p>
            <a:pPr algn="ctr"/>
            <a:r>
              <a:rPr lang="en-US" sz="6600" b="1" dirty="0">
                <a:solidFill>
                  <a:schemeClr val="bg1"/>
                </a:solidFill>
                <a:latin typeface="Arial" panose="020B0604020202020204" pitchFamily="34" charset="0"/>
                <a:cs typeface="Arial" panose="020B0604020202020204" pitchFamily="34" charset="0"/>
              </a:rPr>
              <a:t>SIFs</a:t>
            </a:r>
            <a:endParaRPr lang="ar-EG" sz="6600" b="1"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717309" y="1473958"/>
            <a:ext cx="9501151" cy="1337481"/>
          </a:xfrm>
        </p:spPr>
        <p:txBody>
          <a:bodyPr anchor="ctr">
            <a:noAutofit/>
          </a:bodyPr>
          <a:lstStyle/>
          <a:p>
            <a:pPr algn="ctr"/>
            <a:r>
              <a:rPr lang="en-US" sz="4800" cap="none" dirty="0">
                <a:solidFill>
                  <a:schemeClr val="bg1"/>
                </a:solidFill>
                <a:latin typeface="Arial" panose="020B0604020202020204" pitchFamily="34" charset="0"/>
                <a:cs typeface="Arial" panose="020B0604020202020204" pitchFamily="34" charset="0"/>
              </a:rPr>
              <a:t>Search In Video Frames</a:t>
            </a:r>
            <a:endParaRPr lang="ar-EG" sz="4800" cap="none" dirty="0">
              <a:solidFill>
                <a:schemeClr val="bg1"/>
              </a:solidFill>
              <a:latin typeface="Arial" panose="020B0604020202020204" pitchFamily="34" charset="0"/>
              <a:cs typeface="Arial" panose="020B0604020202020204" pitchFamily="34" charset="0"/>
            </a:endParaRPr>
          </a:p>
        </p:txBody>
      </p:sp>
      <p:pic>
        <p:nvPicPr>
          <p:cNvPr id="4" name="Picture 3" descr="C:\Users\hhh\Downloads\5856a0e2c72a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599" y="482724"/>
            <a:ext cx="1124711" cy="15684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hhh\Downloads\vide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19" y="2702257"/>
            <a:ext cx="11204811" cy="368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7223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Why we used OpenCV ?</a:t>
            </a:r>
            <a:endParaRPr lang="ar-EG" dirty="0">
              <a:latin typeface="Arial" panose="020B0604020202020204" pitchFamily="34" charset="0"/>
              <a:cs typeface="Arial" panose="020B0604020202020204" pitchFamily="34" charset="0"/>
            </a:endParaRPr>
          </a:p>
        </p:txBody>
      </p:sp>
      <p:sp>
        <p:nvSpPr>
          <p:cNvPr id="6" name="Content Placeholder 5"/>
          <p:cNvSpPr>
            <a:spLocks noGrp="1"/>
          </p:cNvSpPr>
          <p:nvPr>
            <p:ph idx="1"/>
          </p:nvPr>
        </p:nvSpPr>
        <p:spPr>
          <a:xfrm>
            <a:off x="464024" y="2603499"/>
            <a:ext cx="11204812" cy="4056607"/>
          </a:xfrm>
        </p:spPr>
        <p:txBody>
          <a:bodyPr>
            <a:noAutofit/>
          </a:bodyPr>
          <a:lstStyle/>
          <a:p>
            <a:pPr marL="685800" lvl="1" algn="l" rtl="0">
              <a:buFont typeface="Wingdings" panose="05000000000000000000" pitchFamily="2" charset="2"/>
              <a:buChar char="Ø"/>
            </a:pPr>
            <a:r>
              <a:rPr lang="en-US" sz="2900" dirty="0">
                <a:solidFill>
                  <a:schemeClr val="tx2">
                    <a:lumMod val="50000"/>
                  </a:schemeClr>
                </a:solidFill>
                <a:latin typeface="Arial" panose="020B0604020202020204" pitchFamily="34" charset="0"/>
                <a:cs typeface="Arial" panose="020B0604020202020204" pitchFamily="34" charset="0"/>
              </a:rPr>
              <a:t>First and foremost, OpenCV is available </a:t>
            </a:r>
            <a:r>
              <a:rPr lang="en-US" sz="2900" b="1" dirty="0">
                <a:solidFill>
                  <a:schemeClr val="tx2">
                    <a:lumMod val="50000"/>
                  </a:schemeClr>
                </a:solidFill>
                <a:latin typeface="Arial" panose="020B0604020202020204" pitchFamily="34" charset="0"/>
                <a:cs typeface="Arial" panose="020B0604020202020204" pitchFamily="34" charset="0"/>
              </a:rPr>
              <a:t>free</a:t>
            </a:r>
            <a:r>
              <a:rPr lang="en-US" sz="2900" dirty="0">
                <a:solidFill>
                  <a:schemeClr val="tx2">
                    <a:lumMod val="50000"/>
                  </a:schemeClr>
                </a:solidFill>
                <a:latin typeface="Arial" panose="020B0604020202020204" pitchFamily="34" charset="0"/>
                <a:cs typeface="Arial" panose="020B0604020202020204" pitchFamily="34" charset="0"/>
              </a:rPr>
              <a:t> of cost</a:t>
            </a:r>
          </a:p>
          <a:p>
            <a:pPr marL="685800" lvl="1" algn="l" rtl="0">
              <a:buFont typeface="Wingdings" panose="05000000000000000000" pitchFamily="2" charset="2"/>
              <a:buChar char="Ø"/>
            </a:pPr>
            <a:r>
              <a:rPr lang="en-US" sz="2900" dirty="0">
                <a:solidFill>
                  <a:schemeClr val="tx2">
                    <a:lumMod val="50000"/>
                  </a:schemeClr>
                </a:solidFill>
                <a:latin typeface="Arial" panose="020B0604020202020204" pitchFamily="34" charset="0"/>
                <a:cs typeface="Arial" panose="020B0604020202020204" pitchFamily="34" charset="0"/>
              </a:rPr>
              <a:t>The library has more than 2500 optimized algorithms</a:t>
            </a:r>
          </a:p>
          <a:p>
            <a:pPr marL="685800" lvl="1" algn="l" rtl="0">
              <a:buFont typeface="Wingdings" panose="05000000000000000000" pitchFamily="2" charset="2"/>
              <a:buChar char="Ø"/>
            </a:pPr>
            <a:r>
              <a:rPr lang="en-US" sz="2900" dirty="0">
                <a:solidFill>
                  <a:schemeClr val="tx2">
                    <a:lumMod val="50000"/>
                  </a:schemeClr>
                </a:solidFill>
                <a:latin typeface="Arial" panose="020B0604020202020204" pitchFamily="34" charset="0"/>
                <a:cs typeface="Arial" panose="020B0604020202020204" pitchFamily="34" charset="0"/>
              </a:rPr>
              <a:t>It has C++, Python, Java and MATLAB interfaces and supports Windows, Linux, Android and Mac OS. </a:t>
            </a:r>
          </a:p>
          <a:p>
            <a:pPr marL="685800" lvl="1" algn="l" rtl="0">
              <a:buFont typeface="Wingdings" panose="05000000000000000000" pitchFamily="2" charset="2"/>
              <a:buChar char="Ø"/>
            </a:pPr>
            <a:r>
              <a:rPr lang="en-US" sz="2900" dirty="0">
                <a:solidFill>
                  <a:schemeClr val="tx2">
                    <a:lumMod val="50000"/>
                  </a:schemeClr>
                </a:solidFill>
                <a:latin typeface="Arial" panose="020B0604020202020204" pitchFamily="34" charset="0"/>
                <a:cs typeface="Arial" panose="020B0604020202020204" pitchFamily="34" charset="0"/>
              </a:rPr>
              <a:t>OpenCV comes with many powerful video editing functions</a:t>
            </a:r>
          </a:p>
          <a:p>
            <a:pPr marL="685800" lvl="1" algn="l" rtl="0">
              <a:buFont typeface="Wingdings" panose="05000000000000000000" pitchFamily="2" charset="2"/>
              <a:buChar char="Ø"/>
            </a:pPr>
            <a:r>
              <a:rPr lang="en-US" sz="2900" dirty="0">
                <a:solidFill>
                  <a:schemeClr val="tx2">
                    <a:lumMod val="50000"/>
                  </a:schemeClr>
                </a:solidFill>
                <a:latin typeface="Arial" panose="020B0604020202020204" pitchFamily="34" charset="0"/>
                <a:cs typeface="Arial" panose="020B0604020202020204" pitchFamily="34" charset="0"/>
              </a:rPr>
              <a:t>OpenCV library can be used to perform multiple operations on videos</a:t>
            </a:r>
          </a:p>
        </p:txBody>
      </p:sp>
    </p:spTree>
    <p:extLst>
      <p:ext uri="{BB962C8B-B14F-4D97-AF65-F5344CB8AC3E}">
        <p14:creationId xmlns:p14="http://schemas.microsoft.com/office/powerpoint/2010/main" val="241793617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64" y="2470244"/>
            <a:ext cx="7847463" cy="4148919"/>
          </a:xfrm>
          <a:prstGeom prst="rect">
            <a:avLst/>
          </a:prstGeom>
        </p:spPr>
      </p:pic>
    </p:spTree>
    <p:extLst>
      <p:ext uri="{BB962C8B-B14F-4D97-AF65-F5344CB8AC3E}">
        <p14:creationId xmlns:p14="http://schemas.microsoft.com/office/powerpoint/2010/main" val="30158465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What’s AI  ?</a:t>
            </a:r>
            <a:endParaRPr lang="ar-EG"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46166" y="2603499"/>
            <a:ext cx="10549718" cy="3838243"/>
          </a:xfrm>
        </p:spPr>
        <p:txBody>
          <a:bodyPr>
            <a:normAutofit/>
          </a:bodyPr>
          <a:lstStyle/>
          <a:p>
            <a:pPr marL="0" indent="0" algn="l" rtl="0">
              <a:lnSpc>
                <a:spcPct val="120000"/>
              </a:lnSpc>
              <a:buNone/>
            </a:pPr>
            <a:r>
              <a:rPr lang="en-US" sz="3200" b="1" dirty="0">
                <a:solidFill>
                  <a:schemeClr val="tx1"/>
                </a:solidFill>
                <a:latin typeface="Arial" panose="020B0604020202020204" pitchFamily="34" charset="0"/>
                <a:cs typeface="Arial" panose="020B0604020202020204" pitchFamily="34" charset="0"/>
              </a:rPr>
              <a:t>Artificial intelligence</a:t>
            </a:r>
            <a:r>
              <a:rPr lang="en-US" sz="3200" dirty="0">
                <a:solidFill>
                  <a:schemeClr val="tx1"/>
                </a:solidFill>
                <a:latin typeface="Arial" panose="020B0604020202020204" pitchFamily="34" charset="0"/>
                <a:cs typeface="Arial" panose="020B0604020202020204" pitchFamily="34" charset="0"/>
              </a:rPr>
              <a:t> (AI) is the simulation of human intelligence processes by machines, especially computer systems. Specific applications of AI include </a:t>
            </a:r>
            <a:r>
              <a:rPr lang="en-US" sz="3200" b="1" dirty="0">
                <a:solidFill>
                  <a:schemeClr val="tx1"/>
                </a:solidFill>
                <a:latin typeface="Arial" panose="020B0604020202020204" pitchFamily="34" charset="0"/>
                <a:cs typeface="Arial" panose="020B0604020202020204" pitchFamily="34" charset="0"/>
                <a:hlinkClick r:id="rId2"/>
              </a:rPr>
              <a:t>expert</a:t>
            </a:r>
            <a:r>
              <a:rPr lang="en-US" sz="3200" b="1" u="sng" dirty="0">
                <a:solidFill>
                  <a:schemeClr val="tx1"/>
                </a:solidFill>
                <a:latin typeface="Arial" panose="020B0604020202020204" pitchFamily="34" charset="0"/>
                <a:cs typeface="Arial" panose="020B0604020202020204" pitchFamily="34" charset="0"/>
                <a:hlinkClick r:id="rId2"/>
              </a:rPr>
              <a:t> </a:t>
            </a:r>
            <a:r>
              <a:rPr lang="en-US" sz="3200" b="1" dirty="0">
                <a:solidFill>
                  <a:schemeClr val="tx1"/>
                </a:solidFill>
                <a:latin typeface="Arial" panose="020B0604020202020204" pitchFamily="34" charset="0"/>
                <a:cs typeface="Arial" panose="020B0604020202020204" pitchFamily="34" charset="0"/>
                <a:hlinkClick r:id="rId2"/>
              </a:rPr>
              <a:t>systems</a:t>
            </a:r>
            <a:r>
              <a:rPr lang="en-US" sz="3200" dirty="0">
                <a:solidFill>
                  <a:schemeClr val="tx1"/>
                </a:solidFill>
                <a:latin typeface="Arial" panose="020B0604020202020204" pitchFamily="34" charset="0"/>
                <a:cs typeface="Arial" panose="020B0604020202020204" pitchFamily="34" charset="0"/>
              </a:rPr>
              <a:t>, natural language processing (</a:t>
            </a:r>
            <a:r>
              <a:rPr lang="en-US" sz="3200" b="1" dirty="0">
                <a:solidFill>
                  <a:schemeClr val="tx1"/>
                </a:solidFill>
                <a:latin typeface="Arial" panose="020B0604020202020204" pitchFamily="34" charset="0"/>
                <a:cs typeface="Arial" panose="020B0604020202020204" pitchFamily="34" charset="0"/>
                <a:hlinkClick r:id="rId3"/>
              </a:rPr>
              <a:t>NLP</a:t>
            </a:r>
            <a:r>
              <a:rPr lang="en-US" sz="3200" dirty="0">
                <a:solidFill>
                  <a:schemeClr val="tx1"/>
                </a:solidFill>
                <a:latin typeface="Arial" panose="020B0604020202020204" pitchFamily="34" charset="0"/>
                <a:cs typeface="Arial" panose="020B0604020202020204" pitchFamily="34" charset="0"/>
              </a:rPr>
              <a:t>), speech recognition and </a:t>
            </a:r>
            <a:r>
              <a:rPr lang="en-US" sz="3200" b="1" dirty="0">
                <a:solidFill>
                  <a:schemeClr val="tx1"/>
                </a:solidFill>
                <a:latin typeface="Arial" panose="020B0604020202020204" pitchFamily="34" charset="0"/>
                <a:cs typeface="Arial" panose="020B0604020202020204" pitchFamily="34" charset="0"/>
                <a:hlinkClick r:id="rId4"/>
              </a:rPr>
              <a:t>machine vision</a:t>
            </a:r>
            <a:r>
              <a:rPr lang="en-US" sz="3200" b="1" dirty="0">
                <a:solidFill>
                  <a:schemeClr val="tx1"/>
                </a:solidFill>
                <a:latin typeface="Arial" panose="020B0604020202020204" pitchFamily="34" charset="0"/>
                <a:cs typeface="Arial" panose="020B0604020202020204" pitchFamily="34" charset="0"/>
              </a:rPr>
              <a:t>.</a:t>
            </a:r>
            <a:endParaRPr lang="en-US" sz="3200" dirty="0">
              <a:solidFill>
                <a:schemeClr val="tx1"/>
              </a:solidFill>
              <a:latin typeface="Arial" panose="020B0604020202020204" pitchFamily="34" charset="0"/>
              <a:cs typeface="Arial" panose="020B0604020202020204" pitchFamily="34" charset="0"/>
            </a:endParaRPr>
          </a:p>
          <a:p>
            <a:pPr marL="0" indent="0" algn="l" rtl="0">
              <a:lnSpc>
                <a:spcPct val="120000"/>
              </a:lnSpc>
              <a:buNone/>
            </a:pPr>
            <a:endParaRPr lang="ar-EG" sz="3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6095202"/>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What is machine learning ?</a:t>
            </a:r>
            <a:endParaRPr lang="ar-EG"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54954" y="2603499"/>
            <a:ext cx="9981619" cy="3961073"/>
          </a:xfrm>
        </p:spPr>
        <p:txBody>
          <a:bodyPr>
            <a:noAutofit/>
          </a:bodyPr>
          <a:lstStyle/>
          <a:p>
            <a:pPr marL="0" indent="0" algn="l" rtl="0">
              <a:lnSpc>
                <a:spcPct val="120000"/>
              </a:lnSpc>
              <a:buNone/>
            </a:pPr>
            <a:r>
              <a:rPr lang="en-US" sz="3200" b="1" u="sng" dirty="0">
                <a:solidFill>
                  <a:schemeClr val="tx1"/>
                </a:solidFill>
                <a:latin typeface="Arial" panose="020B0604020202020204" pitchFamily="34" charset="0"/>
                <a:cs typeface="Arial" panose="020B0604020202020204" pitchFamily="34" charset="0"/>
              </a:rPr>
              <a:t>Machine Learning</a:t>
            </a:r>
            <a:r>
              <a:rPr lang="en-US" sz="3200" dirty="0">
                <a:solidFill>
                  <a:schemeClr val="tx1"/>
                </a:solidFill>
                <a:latin typeface="Arial" panose="020B0604020202020204" pitchFamily="34" charset="0"/>
                <a:cs typeface="Arial" panose="020B0604020202020204" pitchFamily="34" charset="0"/>
              </a:rPr>
              <a:t>  A branch of artificial intelligence where engineers and scientists manually select features within the data and train the model. Common machine learning algorithms include decision trees, support vector machines, neural networks, and ensemble methods</a:t>
            </a:r>
            <a:endParaRPr lang="ar-EG" sz="3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334552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3250">
        <p15:prstTrans prst="origami" invX="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443" y="973668"/>
            <a:ext cx="8761413" cy="706964"/>
          </a:xfrm>
        </p:spPr>
        <p:txBody>
          <a:bodyPr/>
          <a:lstStyle/>
          <a:p>
            <a:pPr algn="ctr"/>
            <a:r>
              <a:rPr lang="en-US" b="1" dirty="0">
                <a:latin typeface="Arial" panose="020B0604020202020204" pitchFamily="34" charset="0"/>
                <a:cs typeface="Arial" panose="020B0604020202020204" pitchFamily="34" charset="0"/>
              </a:rPr>
              <a:t>What is deep learning ?</a:t>
            </a:r>
            <a:endParaRPr lang="ar-EG"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73206" y="2603500"/>
            <a:ext cx="11027391" cy="3770004"/>
          </a:xfrm>
        </p:spPr>
        <p:txBody>
          <a:bodyPr anchor="ctr">
            <a:noAutofit/>
          </a:bodyPr>
          <a:lstStyle/>
          <a:p>
            <a:pPr marL="0" indent="0" algn="l" rtl="0">
              <a:buNone/>
            </a:pPr>
            <a:r>
              <a:rPr lang="en-US" sz="3200" b="1" u="sng" dirty="0">
                <a:solidFill>
                  <a:schemeClr val="tx1"/>
                </a:solidFill>
                <a:latin typeface="Arial" panose="020B0604020202020204" pitchFamily="34" charset="0"/>
                <a:cs typeface="Arial" panose="020B0604020202020204" pitchFamily="34" charset="0"/>
              </a:rPr>
              <a:t>Deep Learning</a:t>
            </a:r>
            <a:r>
              <a:rPr lang="en-US" sz="3200" dirty="0">
                <a:solidFill>
                  <a:schemeClr val="tx1"/>
                </a:solidFill>
                <a:latin typeface="Arial" panose="020B0604020202020204" pitchFamily="34" charset="0"/>
                <a:cs typeface="Arial" panose="020B0604020202020204" pitchFamily="34" charset="0"/>
              </a:rPr>
              <a:t> A branch of machine learning modeled loosely on the neural pathways of the human brain where the algorithm automatically learns what features are useful. Common deep learning algorithms include convolutional neural networks (CNNs), recurrent neural networks, and deep Q networks</a:t>
            </a:r>
            <a:endParaRPr lang="ar-EG" sz="3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3939654"/>
      </p:ext>
    </p:extLst>
  </p:cSld>
  <p:clrMapOvr>
    <a:masterClrMapping/>
  </p:clrMapOvr>
  <p:transition spd="med">
    <p:pull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What is neuron ?</a:t>
            </a:r>
            <a:endParaRPr lang="ar-EG"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50627" y="2603499"/>
            <a:ext cx="10440537" cy="3974721"/>
          </a:xfrm>
        </p:spPr>
        <p:txBody>
          <a:bodyPr>
            <a:noAutofit/>
          </a:bodyPr>
          <a:lstStyle/>
          <a:p>
            <a:pPr marL="0" indent="0" algn="l" rtl="0">
              <a:lnSpc>
                <a:spcPct val="120000"/>
              </a:lnSpc>
              <a:buNone/>
            </a:pPr>
            <a:r>
              <a:rPr lang="en-US" sz="3200" dirty="0">
                <a:solidFill>
                  <a:schemeClr val="tx1"/>
                </a:solidFill>
                <a:latin typeface="Arial" panose="020B0604020202020204" pitchFamily="34" charset="0"/>
                <a:cs typeface="Arial" panose="020B0604020202020204" pitchFamily="34" charset="0"/>
              </a:rPr>
              <a:t>In biology Neurons (also called neurons or nerve cells) are the fundamental units of the brain and nervous system, the cells responsible for receiving sensory input from  the external world, for sending motor commands to our muscles, and for transforming and relaying the electrical signals at every step in between</a:t>
            </a:r>
            <a:endParaRPr lang="ar-EG" sz="3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216716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Artificial neural Networks Algorithm</a:t>
            </a:r>
            <a:endParaRPr lang="ar-EG" dirty="0"/>
          </a:p>
        </p:txBody>
      </p:sp>
      <p:sp>
        <p:nvSpPr>
          <p:cNvPr id="3" name="Content Placeholder 2"/>
          <p:cNvSpPr>
            <a:spLocks noGrp="1"/>
          </p:cNvSpPr>
          <p:nvPr>
            <p:ph idx="1"/>
          </p:nvPr>
        </p:nvSpPr>
        <p:spPr>
          <a:xfrm>
            <a:off x="518615" y="2620370"/>
            <a:ext cx="11204812" cy="4026090"/>
          </a:xfrm>
        </p:spPr>
        <p:txBody>
          <a:bodyPr anchor="t">
            <a:noAutofit/>
          </a:bodyPr>
          <a:lstStyle/>
          <a:p>
            <a:pPr marL="0" indent="0" algn="l">
              <a:lnSpc>
                <a:spcPct val="120000"/>
              </a:lnSpc>
              <a:buNone/>
            </a:pPr>
            <a:r>
              <a:rPr lang="en-US" sz="3200" b="1" dirty="0">
                <a:solidFill>
                  <a:schemeClr val="tx1"/>
                </a:solidFill>
                <a:latin typeface="Arial" panose="020B0604020202020204" pitchFamily="34" charset="0"/>
                <a:cs typeface="Arial" panose="020B0604020202020204" pitchFamily="34" charset="0"/>
              </a:rPr>
              <a:t>Artificial Neural Network</a:t>
            </a:r>
            <a:r>
              <a:rPr lang="en-US" sz="3200" dirty="0">
                <a:solidFill>
                  <a:schemeClr val="tx1"/>
                </a:solidFill>
                <a:latin typeface="Arial" panose="020B0604020202020204" pitchFamily="34" charset="0"/>
                <a:cs typeface="Arial" panose="020B0604020202020204" pitchFamily="34" charset="0"/>
              </a:rPr>
              <a:t> is a set of connected input/output units where each connection has a weight associated with it started by psychologists and neurobiologists to develop and test computational analogs of neurons</a:t>
            </a:r>
            <a:endParaRPr lang="ar-EG" sz="3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3105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Neural Networks(NN)</a:t>
            </a:r>
            <a:endParaRPr lang="ar-EG" dirty="0">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a:blip r:embed="rId2"/>
          <a:stretch>
            <a:fillRect/>
          </a:stretch>
        </p:blipFill>
        <p:spPr>
          <a:xfrm>
            <a:off x="1154954" y="2603500"/>
            <a:ext cx="9927027" cy="3920130"/>
          </a:xfrm>
          <a:prstGeom prst="rect">
            <a:avLst/>
          </a:prstGeom>
        </p:spPr>
      </p:pic>
    </p:spTree>
    <p:extLst>
      <p:ext uri="{BB962C8B-B14F-4D97-AF65-F5344CB8AC3E}">
        <p14:creationId xmlns:p14="http://schemas.microsoft.com/office/powerpoint/2010/main" val="194335364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Components of simple neuron</a:t>
            </a:r>
            <a:endParaRPr lang="ar-EG" dirty="0"/>
          </a:p>
        </p:txBody>
      </p:sp>
      <p:sp>
        <p:nvSpPr>
          <p:cNvPr id="3" name="Content Placeholder 2"/>
          <p:cNvSpPr>
            <a:spLocks noGrp="1"/>
          </p:cNvSpPr>
          <p:nvPr>
            <p:ph idx="1"/>
          </p:nvPr>
        </p:nvSpPr>
        <p:spPr>
          <a:xfrm>
            <a:off x="464024" y="2603499"/>
            <a:ext cx="11477767" cy="3879187"/>
          </a:xfrm>
        </p:spPr>
        <p:txBody>
          <a:bodyPr>
            <a:noAutofit/>
          </a:bodyPr>
          <a:lstStyle/>
          <a:p>
            <a:pPr algn="l" rtl="0">
              <a:buAutoNum type="arabicParenBoth"/>
            </a:pPr>
            <a:r>
              <a:rPr lang="en-US" sz="3200" dirty="0">
                <a:latin typeface="Arial" panose="020B0604020202020204" pitchFamily="34" charset="0"/>
                <a:cs typeface="Arial" panose="020B0604020202020204" pitchFamily="34" charset="0"/>
              </a:rPr>
              <a:t> Input Vector</a:t>
            </a:r>
          </a:p>
          <a:p>
            <a:pPr algn="l" rtl="0">
              <a:buAutoNum type="arabicParenBoth"/>
            </a:pPr>
            <a:r>
              <a:rPr lang="en-US" sz="3200" dirty="0">
                <a:latin typeface="Arial" panose="020B0604020202020204" pitchFamily="34" charset="0"/>
                <a:cs typeface="Arial" panose="020B0604020202020204" pitchFamily="34" charset="0"/>
              </a:rPr>
              <a:t> Scalar output</a:t>
            </a:r>
          </a:p>
          <a:p>
            <a:pPr algn="l" rtl="0">
              <a:buAutoNum type="arabicParenBoth"/>
            </a:pPr>
            <a:r>
              <a:rPr lang="en-US" sz="3200" dirty="0">
                <a:latin typeface="Arial" panose="020B0604020202020204" pitchFamily="34" charset="0"/>
                <a:cs typeface="Arial" panose="020B0604020202020204" pitchFamily="34" charset="0"/>
              </a:rPr>
              <a:t> Synapses change input</a:t>
            </a:r>
          </a:p>
          <a:p>
            <a:pPr algn="l" rtl="0">
              <a:buAutoNum type="arabicParenBoth"/>
            </a:pPr>
            <a:r>
              <a:rPr lang="en-US" sz="3200" dirty="0">
                <a:latin typeface="Arial" panose="020B0604020202020204" pitchFamily="34" charset="0"/>
                <a:cs typeface="Arial" panose="020B0604020202020204" pitchFamily="34" charset="0"/>
              </a:rPr>
              <a:t> Adjustable weights</a:t>
            </a:r>
          </a:p>
          <a:p>
            <a:pPr algn="l" rtl="0">
              <a:buAutoNum type="arabicParenBoth"/>
            </a:pPr>
            <a:r>
              <a:rPr lang="en-US" sz="3200" dirty="0">
                <a:latin typeface="Arial" panose="020B0604020202020204" pitchFamily="34" charset="0"/>
                <a:cs typeface="Arial" panose="020B0604020202020204" pitchFamily="34" charset="0"/>
              </a:rPr>
              <a:t>Activation Function</a:t>
            </a:r>
            <a:endParaRPr lang="ar-EG" sz="3200"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5738884" y="2770496"/>
            <a:ext cx="5943600" cy="3575713"/>
          </a:xfrm>
          <a:prstGeom prst="rect">
            <a:avLst/>
          </a:prstGeom>
        </p:spPr>
      </p:pic>
    </p:spTree>
    <p:extLst>
      <p:ext uri="{BB962C8B-B14F-4D97-AF65-F5344CB8AC3E}">
        <p14:creationId xmlns:p14="http://schemas.microsoft.com/office/powerpoint/2010/main" val="273739949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prestig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Activation function</a:t>
            </a:r>
            <a:endParaRPr lang="ar-EG" dirty="0"/>
          </a:p>
        </p:txBody>
      </p:sp>
      <p:sp>
        <p:nvSpPr>
          <p:cNvPr id="3" name="Content Placeholder 2"/>
          <p:cNvSpPr>
            <a:spLocks noGrp="1"/>
          </p:cNvSpPr>
          <p:nvPr>
            <p:ph idx="1"/>
          </p:nvPr>
        </p:nvSpPr>
        <p:spPr>
          <a:xfrm>
            <a:off x="1154954" y="2603500"/>
            <a:ext cx="9299231" cy="3416300"/>
          </a:xfrm>
        </p:spPr>
        <p:txBody>
          <a:bodyPr anchor="ctr">
            <a:normAutofit/>
          </a:bodyPr>
          <a:lstStyle/>
          <a:p>
            <a:pPr marL="0" indent="0" algn="l" rtl="0">
              <a:lnSpc>
                <a:spcPct val="120000"/>
              </a:lnSpc>
              <a:buNone/>
            </a:pPr>
            <a:r>
              <a:rPr lang="en-US" sz="3200" b="1" u="sng" dirty="0">
                <a:solidFill>
                  <a:schemeClr val="tx1"/>
                </a:solidFill>
                <a:latin typeface="Arial" panose="020B0604020202020204" pitchFamily="34" charset="0"/>
                <a:cs typeface="Arial" panose="020B0604020202020204" pitchFamily="34" charset="0"/>
              </a:rPr>
              <a:t>Activation functions</a:t>
            </a:r>
            <a:r>
              <a:rPr lang="en-US" sz="3200" dirty="0">
                <a:solidFill>
                  <a:schemeClr val="tx1"/>
                </a:solidFill>
                <a:latin typeface="Arial" panose="020B0604020202020204" pitchFamily="34" charset="0"/>
                <a:cs typeface="Arial" panose="020B0604020202020204" pitchFamily="34" charset="0"/>
              </a:rPr>
              <a:t> are really important for an Artificial Neural Network to learn and make sense of something really complicated and Non-linear complex functional mappings between the inputs and response variable</a:t>
            </a:r>
            <a:endParaRPr lang="ar-EG" sz="3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096553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airplane" invX="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Problem Statement</a:t>
            </a:r>
            <a:endParaRPr lang="ar-EG" dirty="0"/>
          </a:p>
        </p:txBody>
      </p:sp>
      <p:sp>
        <p:nvSpPr>
          <p:cNvPr id="3" name="Content Placeholder 2"/>
          <p:cNvSpPr>
            <a:spLocks noGrp="1"/>
          </p:cNvSpPr>
          <p:nvPr>
            <p:ph idx="1"/>
          </p:nvPr>
        </p:nvSpPr>
        <p:spPr>
          <a:xfrm>
            <a:off x="1154954" y="3326831"/>
            <a:ext cx="10159040" cy="4152142"/>
          </a:xfrm>
        </p:spPr>
        <p:txBody>
          <a:bodyPr>
            <a:normAutofit/>
          </a:bodyPr>
          <a:lstStyle/>
          <a:p>
            <a:pPr marL="514350" indent="-514350" algn="l" rtl="0">
              <a:buFont typeface="+mj-lt"/>
              <a:buAutoNum type="arabicPeriod"/>
            </a:pPr>
            <a:r>
              <a:rPr lang="en-US" sz="4400" dirty="0" err="1">
                <a:latin typeface="Arial" panose="020B0604020202020204" pitchFamily="34" charset="0"/>
                <a:cs typeface="Arial" panose="020B0604020202020204" pitchFamily="34" charset="0"/>
              </a:rPr>
              <a:t>Youtube</a:t>
            </a:r>
            <a:endParaRPr lang="en-US" sz="4400" dirty="0">
              <a:latin typeface="Arial" panose="020B0604020202020204" pitchFamily="34" charset="0"/>
              <a:cs typeface="Arial" panose="020B0604020202020204" pitchFamily="34" charset="0"/>
            </a:endParaRPr>
          </a:p>
          <a:p>
            <a:pPr marL="514350" indent="-514350" algn="l" rtl="0">
              <a:buFont typeface="+mj-lt"/>
              <a:buAutoNum type="arabicPeriod"/>
            </a:pPr>
            <a:r>
              <a:rPr lang="en-US" sz="4400" dirty="0">
                <a:latin typeface="Arial" panose="020B0604020202020204" pitchFamily="34" charset="0"/>
                <a:cs typeface="Arial" panose="020B0604020202020204" pitchFamily="34" charset="0"/>
              </a:rPr>
              <a:t>Education Videos </a:t>
            </a:r>
          </a:p>
          <a:p>
            <a:pPr marL="0" indent="0" algn="l" rtl="0">
              <a:buNone/>
            </a:pPr>
            <a:endParaRPr lang="en-US" sz="4400" dirty="0">
              <a:latin typeface="Arial" panose="020B0604020202020204" pitchFamily="34" charset="0"/>
              <a:cs typeface="Arial" panose="020B0604020202020204" pitchFamily="34" charset="0"/>
            </a:endParaRPr>
          </a:p>
          <a:p>
            <a:pPr marL="514350" indent="-514350" algn="l" rtl="0">
              <a:buFont typeface="+mj-lt"/>
              <a:buAutoNum type="arabicPeriod"/>
            </a:pP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99475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21CED6-A9E4-428B-9714-6482D875B274}"/>
              </a:ext>
            </a:extLst>
          </p:cNvPr>
          <p:cNvSpPr>
            <a:spLocks noGrp="1"/>
          </p:cNvSpPr>
          <p:nvPr>
            <p:ph type="title"/>
          </p:nvPr>
        </p:nvSpPr>
        <p:spPr/>
        <p:txBody>
          <a:bodyPr/>
          <a:lstStyle/>
          <a:p>
            <a:pPr algn="ctr"/>
            <a:r>
              <a:rPr lang="en-US" sz="3200" b="1" dirty="0">
                <a:latin typeface="Arial" panose="020B0604020202020204" pitchFamily="34" charset="0"/>
                <a:cs typeface="Arial" panose="020B0604020202020204" pitchFamily="34" charset="0"/>
              </a:rPr>
              <a:t>Most popular types of Activation functions  </a:t>
            </a:r>
            <a:r>
              <a:rPr lang="en-US" sz="3200" dirty="0">
                <a:latin typeface="Arial" panose="020B0604020202020204" pitchFamily="34" charset="0"/>
                <a:cs typeface="Arial" panose="020B0604020202020204" pitchFamily="34" charset="0"/>
              </a:rPr>
              <a:t/>
            </a:r>
            <a:br>
              <a:rPr lang="en-US" sz="3200" dirty="0">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xmlns="" id="{B5AB3ECC-F513-4706-BF58-3F0EEC621A05}"/>
              </a:ext>
            </a:extLst>
          </p:cNvPr>
          <p:cNvSpPr>
            <a:spLocks noGrp="1"/>
          </p:cNvSpPr>
          <p:nvPr>
            <p:ph idx="1"/>
          </p:nvPr>
        </p:nvSpPr>
        <p:spPr/>
        <p:txBody>
          <a:bodyPr>
            <a:normAutofit/>
          </a:bodyPr>
          <a:lstStyle/>
          <a:p>
            <a:pPr algn="l" rtl="0"/>
            <a:r>
              <a:rPr lang="en-US" sz="3200" dirty="0">
                <a:solidFill>
                  <a:schemeClr val="tx1"/>
                </a:solidFill>
                <a:latin typeface="Arial" panose="020B0604020202020204" pitchFamily="34" charset="0"/>
                <a:cs typeface="Arial" panose="020B0604020202020204" pitchFamily="34" charset="0"/>
              </a:rPr>
              <a:t> Sigmoid or Logistic </a:t>
            </a:r>
          </a:p>
          <a:p>
            <a:pPr algn="l" rtl="0"/>
            <a:r>
              <a:rPr lang="en-US" sz="3200" dirty="0">
                <a:solidFill>
                  <a:schemeClr val="tx1"/>
                </a:solidFill>
                <a:latin typeface="Arial" panose="020B0604020202020204" pitchFamily="34" charset="0"/>
                <a:cs typeface="Arial" panose="020B0604020202020204" pitchFamily="34" charset="0"/>
              </a:rPr>
              <a:t> Tanh - Hyperbolic tangent </a:t>
            </a:r>
          </a:p>
          <a:p>
            <a:pPr algn="l" rtl="0"/>
            <a:r>
              <a:rPr lang="en-US" sz="3200" dirty="0">
                <a:solidFill>
                  <a:schemeClr val="tx1"/>
                </a:solidFill>
                <a:latin typeface="Arial" panose="020B0604020202020204" pitchFamily="34" charset="0"/>
                <a:cs typeface="Arial" panose="020B0604020202020204" pitchFamily="34" charset="0"/>
              </a:rPr>
              <a:t> ReLu -Rectified linear units </a:t>
            </a:r>
          </a:p>
          <a:p>
            <a:pPr marL="0" indent="0" algn="l" rtl="0">
              <a:buNone/>
            </a:pPr>
            <a:endParaRPr lang="en-US" sz="3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493673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D50269-CF41-4E21-AE4E-4D4D3A66ADCB}"/>
              </a:ext>
            </a:extLst>
          </p:cNvPr>
          <p:cNvSpPr>
            <a:spLocks noGrp="1"/>
          </p:cNvSpPr>
          <p:nvPr>
            <p:ph type="title"/>
          </p:nvPr>
        </p:nvSpPr>
        <p:spPr/>
        <p:txBody>
          <a:bodyPr/>
          <a:lstStyle/>
          <a:p>
            <a:pPr algn="ctr"/>
            <a:r>
              <a:rPr lang="en-US" b="1" dirty="0"/>
              <a:t>sigmoid function</a:t>
            </a:r>
            <a:endParaRPr lang="en-US" dirty="0"/>
          </a:p>
        </p:txBody>
      </p:sp>
      <p:sp>
        <p:nvSpPr>
          <p:cNvPr id="3" name="Content Placeholder 2">
            <a:extLst>
              <a:ext uri="{FF2B5EF4-FFF2-40B4-BE49-F238E27FC236}">
                <a16:creationId xmlns:a16="http://schemas.microsoft.com/office/drawing/2014/main" xmlns="" id="{58AF2422-D3DC-40C6-8A71-713A606BBFDD}"/>
              </a:ext>
            </a:extLst>
          </p:cNvPr>
          <p:cNvSpPr>
            <a:spLocks noGrp="1"/>
          </p:cNvSpPr>
          <p:nvPr>
            <p:ph idx="1"/>
          </p:nvPr>
        </p:nvSpPr>
        <p:spPr>
          <a:xfrm>
            <a:off x="573205" y="2481680"/>
            <a:ext cx="11068335" cy="4246666"/>
          </a:xfrm>
        </p:spPr>
        <p:txBody>
          <a:bodyPr/>
          <a:lstStyle/>
          <a:p>
            <a:pPr marL="0" indent="0" algn="l" rtl="0">
              <a:buNone/>
            </a:pPr>
            <a:r>
              <a:rPr lang="en-US" sz="3200" b="1" dirty="0">
                <a:latin typeface="Arial" panose="020B0604020202020204" pitchFamily="34" charset="0"/>
                <a:cs typeface="Arial" panose="020B0604020202020204" pitchFamily="34" charset="0"/>
              </a:rPr>
              <a:t>A sigmoid function</a:t>
            </a:r>
            <a:r>
              <a:rPr lang="en-US" sz="3200" dirty="0">
                <a:latin typeface="Arial" panose="020B0604020202020204" pitchFamily="34" charset="0"/>
                <a:cs typeface="Arial" panose="020B0604020202020204" pitchFamily="34" charset="0"/>
              </a:rPr>
              <a:t> </a:t>
            </a:r>
            <a:r>
              <a:rPr lang="en-US" sz="3200" dirty="0">
                <a:solidFill>
                  <a:schemeClr val="tx1"/>
                </a:solidFill>
                <a:latin typeface="Arial" panose="020B0604020202020204" pitchFamily="34" charset="0"/>
                <a:cs typeface="Arial" panose="020B0604020202020204" pitchFamily="34" charset="0"/>
              </a:rPr>
              <a:t>is a mathematical function having a characteristic "S"-shaped curve or sigmoid curve</a:t>
            </a:r>
          </a:p>
          <a:p>
            <a:pPr marL="0" indent="0" algn="l" rtl="0">
              <a:buNone/>
            </a:pPr>
            <a:endParaRPr lang="en-US" sz="2000" dirty="0">
              <a:latin typeface="Arial" panose="020B0604020202020204" pitchFamily="34" charset="0"/>
              <a:cs typeface="Arial" panose="020B0604020202020204" pitchFamily="34" charset="0"/>
            </a:endParaRPr>
          </a:p>
        </p:txBody>
      </p:sp>
      <p:pic>
        <p:nvPicPr>
          <p:cNvPr id="1026" name="Picture 2" descr="نتيجة بحث الصور عن sigmoid function">
            <a:extLst>
              <a:ext uri="{FF2B5EF4-FFF2-40B4-BE49-F238E27FC236}">
                <a16:creationId xmlns:a16="http://schemas.microsoft.com/office/drawing/2014/main" xmlns="" id="{CCA94963-6260-44BE-AC60-8936B02FB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998" y="4162535"/>
            <a:ext cx="5802004" cy="242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78051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airplane" invX="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189A7D-069E-48DC-9E6A-6E45787A85E3}"/>
              </a:ext>
            </a:extLst>
          </p:cNvPr>
          <p:cNvSpPr>
            <a:spLocks noGrp="1"/>
          </p:cNvSpPr>
          <p:nvPr>
            <p:ph type="title"/>
          </p:nvPr>
        </p:nvSpPr>
        <p:spPr/>
        <p:txBody>
          <a:bodyPr/>
          <a:lstStyle/>
          <a:p>
            <a:pPr algn="ctr"/>
            <a:r>
              <a:rPr lang="en-US" b="1" dirty="0"/>
              <a:t>Hyperbolic Tangent function- Tanh</a:t>
            </a:r>
            <a:endParaRPr lang="en-US" dirty="0"/>
          </a:p>
        </p:txBody>
      </p:sp>
      <p:sp>
        <p:nvSpPr>
          <p:cNvPr id="3" name="Content Placeholder 2">
            <a:extLst>
              <a:ext uri="{FF2B5EF4-FFF2-40B4-BE49-F238E27FC236}">
                <a16:creationId xmlns:a16="http://schemas.microsoft.com/office/drawing/2014/main" xmlns="" id="{D1B09874-47C8-4882-B99D-B5ED01B5EA76}"/>
              </a:ext>
            </a:extLst>
          </p:cNvPr>
          <p:cNvSpPr>
            <a:spLocks noGrp="1"/>
          </p:cNvSpPr>
          <p:nvPr>
            <p:ph idx="1"/>
          </p:nvPr>
        </p:nvSpPr>
        <p:spPr>
          <a:xfrm>
            <a:off x="545911" y="2251881"/>
            <a:ext cx="11000096" cy="4606119"/>
          </a:xfrm>
        </p:spPr>
        <p:txBody>
          <a:bodyPr>
            <a:normAutofit/>
          </a:bodyPr>
          <a:lstStyle/>
          <a:p>
            <a:pPr marL="0" indent="0" algn="l" rtl="0">
              <a:buNone/>
            </a:pPr>
            <a:r>
              <a:rPr lang="en-US" sz="3200" b="1" dirty="0">
                <a:latin typeface="Arial" panose="020B0604020202020204" pitchFamily="34" charset="0"/>
                <a:cs typeface="Arial" panose="020B0604020202020204" pitchFamily="34" charset="0"/>
              </a:rPr>
              <a:t>Hyperbolic Tangent function- Tanh</a:t>
            </a:r>
            <a:r>
              <a:rPr lang="en-US" sz="3200" dirty="0">
                <a:solidFill>
                  <a:schemeClr val="tx1"/>
                </a:solidFill>
                <a:latin typeface="Arial" panose="020B0604020202020204" pitchFamily="34" charset="0"/>
                <a:cs typeface="Arial" panose="020B0604020202020204" pitchFamily="34" charset="0"/>
              </a:rPr>
              <a:t>: its mathematical formula is</a:t>
            </a:r>
            <a:r>
              <a:rPr lang="en-US" sz="3200" b="1" dirty="0">
                <a:solidFill>
                  <a:schemeClr val="tx1"/>
                </a:solidFill>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f(x) = 1 —  exp(-2x) / 1 + exp(-2x).</a:t>
            </a:r>
            <a:r>
              <a:rPr lang="en-US" sz="3200" dirty="0">
                <a:latin typeface="Arial" panose="020B0604020202020204" pitchFamily="34" charset="0"/>
                <a:cs typeface="Arial" panose="020B0604020202020204" pitchFamily="34" charset="0"/>
              </a:rPr>
              <a:t> </a:t>
            </a:r>
          </a:p>
          <a:p>
            <a:pPr marL="0" indent="0" algn="l" rtl="0">
              <a:buNone/>
            </a:pPr>
            <a:r>
              <a:rPr lang="en-US" sz="3200" dirty="0">
                <a:solidFill>
                  <a:schemeClr val="tx1"/>
                </a:solidFill>
                <a:latin typeface="Arial" panose="020B0604020202020204" pitchFamily="34" charset="0"/>
                <a:cs typeface="Arial" panose="020B0604020202020204" pitchFamily="34" charset="0"/>
              </a:rPr>
              <a:t>It’s range in between -1 to 1 </a:t>
            </a:r>
          </a:p>
          <a:p>
            <a:pPr algn="l" rtl="0"/>
            <a:endParaRPr lang="en-US" sz="3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678CDB8F-1553-40F7-81D0-780AB7E280F3}"/>
              </a:ext>
            </a:extLst>
          </p:cNvPr>
          <p:cNvPicPr/>
          <p:nvPr/>
        </p:nvPicPr>
        <p:blipFill>
          <a:blip r:embed="rId2"/>
          <a:stretch>
            <a:fillRect/>
          </a:stretch>
        </p:blipFill>
        <p:spPr>
          <a:xfrm>
            <a:off x="6096000" y="3429000"/>
            <a:ext cx="5559188" cy="2995684"/>
          </a:xfrm>
          <a:prstGeom prst="rect">
            <a:avLst/>
          </a:prstGeom>
        </p:spPr>
      </p:pic>
    </p:spTree>
    <p:extLst>
      <p:ext uri="{BB962C8B-B14F-4D97-AF65-F5344CB8AC3E}">
        <p14:creationId xmlns:p14="http://schemas.microsoft.com/office/powerpoint/2010/main" val="83171868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7A35D1-9EB5-4644-9299-D2CDEE687A40}"/>
              </a:ext>
            </a:extLst>
          </p:cNvPr>
          <p:cNvSpPr>
            <a:spLocks noGrp="1"/>
          </p:cNvSpPr>
          <p:nvPr>
            <p:ph type="title"/>
          </p:nvPr>
        </p:nvSpPr>
        <p:spPr/>
        <p:txBody>
          <a:bodyPr/>
          <a:lstStyle/>
          <a:p>
            <a:pPr algn="ctr"/>
            <a:r>
              <a:rPr lang="en-US" b="1" dirty="0"/>
              <a:t>ReLu- Rectified Linear units</a:t>
            </a:r>
            <a:endParaRPr lang="en-US" dirty="0"/>
          </a:p>
        </p:txBody>
      </p:sp>
      <p:sp>
        <p:nvSpPr>
          <p:cNvPr id="3" name="Content Placeholder 2">
            <a:extLst>
              <a:ext uri="{FF2B5EF4-FFF2-40B4-BE49-F238E27FC236}">
                <a16:creationId xmlns:a16="http://schemas.microsoft.com/office/drawing/2014/main" xmlns="" id="{DB593459-74AA-4A3F-A95A-11598F91954C}"/>
              </a:ext>
            </a:extLst>
          </p:cNvPr>
          <p:cNvSpPr>
            <a:spLocks noGrp="1"/>
          </p:cNvSpPr>
          <p:nvPr>
            <p:ph idx="1"/>
          </p:nvPr>
        </p:nvSpPr>
        <p:spPr>
          <a:xfrm>
            <a:off x="504966" y="2265528"/>
            <a:ext cx="11218461" cy="4592472"/>
          </a:xfrm>
        </p:spPr>
        <p:txBody>
          <a:bodyPr>
            <a:normAutofit/>
          </a:bodyPr>
          <a:lstStyle/>
          <a:p>
            <a:pPr marL="0" indent="0" algn="l" rtl="0">
              <a:buNone/>
            </a:pPr>
            <a:r>
              <a:rPr lang="en-US" sz="3200" b="1" dirty="0">
                <a:latin typeface="Arial" panose="020B0604020202020204" pitchFamily="34" charset="0"/>
                <a:cs typeface="Arial" panose="020B0604020202020204" pitchFamily="34" charset="0"/>
              </a:rPr>
              <a:t>ReLu- Rectified Linear units</a:t>
            </a:r>
            <a:r>
              <a:rPr lang="en-US" sz="3200" dirty="0">
                <a:latin typeface="Arial" panose="020B0604020202020204" pitchFamily="34" charset="0"/>
                <a:cs typeface="Arial" panose="020B0604020202020204" pitchFamily="34" charset="0"/>
              </a:rPr>
              <a:t>: </a:t>
            </a:r>
            <a:r>
              <a:rPr lang="en-US" sz="3200" dirty="0">
                <a:solidFill>
                  <a:schemeClr val="tx1"/>
                </a:solidFill>
                <a:latin typeface="Arial" panose="020B0604020202020204" pitchFamily="34" charset="0"/>
                <a:cs typeface="Arial" panose="020B0604020202020204" pitchFamily="34" charset="0"/>
              </a:rPr>
              <a:t>It was recently proved that it had 6 times improvement in convergence from Tanh function. It’s just R(x) = max(0, x)</a:t>
            </a:r>
          </a:p>
          <a:p>
            <a:pPr marL="0" indent="0" algn="l" rtl="0">
              <a:buNone/>
            </a:pPr>
            <a:endParaRPr lang="en-US" sz="3200" dirty="0">
              <a:latin typeface="Arial" panose="020B0604020202020204" pitchFamily="34" charset="0"/>
              <a:cs typeface="Arial" panose="020B0604020202020204" pitchFamily="34" charset="0"/>
            </a:endParaRPr>
          </a:p>
          <a:p>
            <a:pPr marL="0" indent="0" algn="l" rtl="0">
              <a:buNone/>
            </a:pPr>
            <a:endParaRPr lang="en-US" sz="3200" dirty="0">
              <a:latin typeface="Arial" panose="020B0604020202020204" pitchFamily="34" charset="0"/>
              <a:cs typeface="Arial" panose="020B0604020202020204" pitchFamily="34" charset="0"/>
            </a:endParaRPr>
          </a:p>
        </p:txBody>
      </p:sp>
      <p:pic>
        <p:nvPicPr>
          <p:cNvPr id="2050" name="Picture 2" descr="نتيجة بحث الصور عن relu (rectified linear unit) activation function">
            <a:extLst>
              <a:ext uri="{FF2B5EF4-FFF2-40B4-BE49-F238E27FC236}">
                <a16:creationId xmlns:a16="http://schemas.microsoft.com/office/drawing/2014/main" xmlns="" id="{2A715623-CDB9-440C-A619-47AD27626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248" y="3429000"/>
            <a:ext cx="3864832" cy="301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65319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75C716-2EE1-4805-9793-0A20BEB82941}"/>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Cost Function</a:t>
            </a:r>
          </a:p>
        </p:txBody>
      </p:sp>
      <p:sp>
        <p:nvSpPr>
          <p:cNvPr id="3" name="Content Placeholder 2">
            <a:extLst>
              <a:ext uri="{FF2B5EF4-FFF2-40B4-BE49-F238E27FC236}">
                <a16:creationId xmlns:a16="http://schemas.microsoft.com/office/drawing/2014/main" xmlns="" id="{744EE611-67E0-4321-BDF3-7403C8AFA61A}"/>
              </a:ext>
            </a:extLst>
          </p:cNvPr>
          <p:cNvSpPr>
            <a:spLocks noGrp="1"/>
          </p:cNvSpPr>
          <p:nvPr>
            <p:ph idx="1"/>
          </p:nvPr>
        </p:nvSpPr>
        <p:spPr>
          <a:xfrm>
            <a:off x="477672" y="2603499"/>
            <a:ext cx="11232107" cy="4008315"/>
          </a:xfrm>
        </p:spPr>
        <p:txBody>
          <a:bodyPr>
            <a:normAutofit/>
          </a:bodyPr>
          <a:lstStyle/>
          <a:p>
            <a:pPr marL="0" indent="0" algn="l">
              <a:buNone/>
            </a:pPr>
            <a:r>
              <a:rPr lang="en-US" sz="2800" dirty="0">
                <a:solidFill>
                  <a:schemeClr val="tx1"/>
                </a:solidFill>
                <a:latin typeface="Arial" panose="020B0604020202020204" pitchFamily="34" charset="0"/>
                <a:cs typeface="Arial" panose="020B0604020202020204" pitchFamily="34" charset="0"/>
              </a:rPr>
              <a:t>It is a measure of "how good" a neural network did with respect to its given training sample and the expected output. It also may depend on variables such as weights and biases. A cost function is a single value, not a vector, because it rates how good the neural network did as a whole </a:t>
            </a:r>
          </a:p>
          <a:p>
            <a:pPr marL="0" indent="0" algn="l">
              <a:buNone/>
            </a:pPr>
            <a:r>
              <a:rPr lang="en-US" sz="2800" dirty="0">
                <a:solidFill>
                  <a:schemeClr val="tx1"/>
                </a:solidFill>
                <a:latin typeface="Arial" panose="020B0604020202020204" pitchFamily="34" charset="0"/>
                <a:cs typeface="Arial" panose="020B0604020202020204" pitchFamily="34" charset="0"/>
              </a:rPr>
              <a:t>input X provides the initial information that then propagates to the hidden units at each layer and finally produce the output.</a:t>
            </a:r>
          </a:p>
          <a:p>
            <a:pPr marL="0" indent="0" algn="l">
              <a:buNone/>
            </a:pPr>
            <a:r>
              <a:rPr lang="en-US" sz="2800" b="1" dirty="0">
                <a:solidFill>
                  <a:schemeClr val="accent1"/>
                </a:solidFill>
                <a:latin typeface="Arial" panose="020B0604020202020204" pitchFamily="34" charset="0"/>
                <a:cs typeface="Arial" panose="020B0604020202020204" pitchFamily="34" charset="0"/>
              </a:rPr>
              <a:t>This called forward propagation </a:t>
            </a:r>
          </a:p>
          <a:p>
            <a:pPr marL="0" indent="0" algn="l">
              <a:buNone/>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047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087725C-5FCE-4F45-8556-89A2F41B0083}"/>
              </a:ext>
            </a:extLst>
          </p:cNvPr>
          <p:cNvSpPr>
            <a:spLocks noGrp="1"/>
          </p:cNvSpPr>
          <p:nvPr>
            <p:ph idx="1"/>
          </p:nvPr>
        </p:nvSpPr>
        <p:spPr>
          <a:xfrm>
            <a:off x="539261" y="2180493"/>
            <a:ext cx="10949353" cy="4677508"/>
          </a:xfrm>
        </p:spPr>
        <p:txBody>
          <a:bodyPr>
            <a:normAutofit/>
          </a:bodyPr>
          <a:lstStyle/>
          <a:p>
            <a:pPr marL="0" indent="0" algn="l">
              <a:buNone/>
            </a:pPr>
            <a:r>
              <a:rPr lang="en-US" sz="3200" dirty="0">
                <a:latin typeface="Arial" panose="020B0604020202020204" pitchFamily="34" charset="0"/>
                <a:cs typeface="Arial" panose="020B0604020202020204" pitchFamily="34" charset="0"/>
              </a:rPr>
              <a:t>Note :</a:t>
            </a:r>
          </a:p>
          <a:p>
            <a:pPr marL="0" indent="0" algn="l">
              <a:buNone/>
            </a:pPr>
            <a:r>
              <a:rPr lang="en-US" sz="3200" dirty="0">
                <a:latin typeface="Arial" panose="020B0604020202020204" pitchFamily="34" charset="0"/>
                <a:cs typeface="Arial" panose="020B0604020202020204" pitchFamily="34" charset="0"/>
              </a:rPr>
              <a:t>The higher cost function, the most  neural network suffers from some problems.</a:t>
            </a:r>
          </a:p>
          <a:p>
            <a:pPr marL="0" indent="0" algn="l">
              <a:buNone/>
            </a:pPr>
            <a:r>
              <a:rPr lang="en-US" sz="3200" b="1" dirty="0">
                <a:solidFill>
                  <a:schemeClr val="accent1"/>
                </a:solidFill>
              </a:rPr>
              <a:t>Our goal to reduce the cost function value </a:t>
            </a:r>
          </a:p>
          <a:p>
            <a:pPr marL="0" indent="0" algn="l">
              <a:buNone/>
            </a:pPr>
            <a:r>
              <a:rPr lang="en-US" sz="3200" dirty="0">
                <a:solidFill>
                  <a:schemeClr val="accent1"/>
                </a:solidFill>
                <a:latin typeface="Arial" panose="020B0604020202020204" pitchFamily="34" charset="0"/>
                <a:cs typeface="Arial" panose="020B0604020202020204" pitchFamily="34" charset="0"/>
              </a:rPr>
              <a:t>How to reduce the cost?</a:t>
            </a:r>
          </a:p>
        </p:txBody>
      </p:sp>
      <p:pic>
        <p:nvPicPr>
          <p:cNvPr id="3074" name="Picture 2" descr="نتيجة بحث الصور عن thinking image cartoon">
            <a:extLst>
              <a:ext uri="{FF2B5EF4-FFF2-40B4-BE49-F238E27FC236}">
                <a16:creationId xmlns:a16="http://schemas.microsoft.com/office/drawing/2014/main" xmlns="" id="{4A81C248-2541-47CA-928C-83754BE55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599" y="4669808"/>
            <a:ext cx="3399693"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3707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invX="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197E79-5A57-422D-AC6F-C4B2250326EE}"/>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Solution</a:t>
            </a:r>
          </a:p>
        </p:txBody>
      </p:sp>
      <p:sp>
        <p:nvSpPr>
          <p:cNvPr id="3" name="Content Placeholder 2">
            <a:extLst>
              <a:ext uri="{FF2B5EF4-FFF2-40B4-BE49-F238E27FC236}">
                <a16:creationId xmlns:a16="http://schemas.microsoft.com/office/drawing/2014/main" xmlns="" id="{4370D5A6-7BD7-47E2-84B0-74572F2803FA}"/>
              </a:ext>
            </a:extLst>
          </p:cNvPr>
          <p:cNvSpPr>
            <a:spLocks noGrp="1"/>
          </p:cNvSpPr>
          <p:nvPr>
            <p:ph idx="1"/>
          </p:nvPr>
        </p:nvSpPr>
        <p:spPr>
          <a:xfrm>
            <a:off x="304800" y="2614570"/>
            <a:ext cx="11629292" cy="4044138"/>
          </a:xfrm>
        </p:spPr>
        <p:txBody>
          <a:bodyPr>
            <a:normAutofit/>
          </a:bodyPr>
          <a:lstStyle/>
          <a:p>
            <a:pPr marL="0" indent="0" algn="l">
              <a:buNone/>
            </a:pPr>
            <a:r>
              <a:rPr lang="en-US" sz="3600" dirty="0">
                <a:solidFill>
                  <a:schemeClr val="tx1"/>
                </a:solidFill>
                <a:latin typeface="Arial" panose="020B0604020202020204" pitchFamily="34" charset="0"/>
                <a:cs typeface="Arial" panose="020B0604020202020204" pitchFamily="34" charset="0"/>
              </a:rPr>
              <a:t>To do this we will use </a:t>
            </a:r>
          </a:p>
          <a:p>
            <a:pPr marL="0" indent="0" algn="l">
              <a:buNone/>
            </a:pPr>
            <a:r>
              <a:rPr lang="en-US" sz="3600" dirty="0">
                <a:solidFill>
                  <a:schemeClr val="tx1"/>
                </a:solidFill>
                <a:latin typeface="Arial" panose="020B0604020202020204" pitchFamily="34" charset="0"/>
                <a:cs typeface="Arial" panose="020B0604020202020204" pitchFamily="34" charset="0"/>
              </a:rPr>
              <a:t>Back-propagation</a:t>
            </a:r>
          </a:p>
          <a:p>
            <a:pPr marL="0" indent="0" algn="l">
              <a:buNone/>
            </a:pPr>
            <a:endParaRPr lang="en-US" sz="3600" dirty="0">
              <a:solidFill>
                <a:srgbClr val="0070C0"/>
              </a:solidFill>
              <a:latin typeface="Arial" panose="020B0604020202020204" pitchFamily="34" charset="0"/>
              <a:cs typeface="Arial" panose="020B0604020202020204" pitchFamily="34" charset="0"/>
            </a:endParaRPr>
          </a:p>
          <a:p>
            <a:pPr marL="0" indent="0" algn="l">
              <a:buNone/>
            </a:pPr>
            <a:endParaRPr lang="en-US" sz="3600" dirty="0">
              <a:solidFill>
                <a:srgbClr val="0070C0"/>
              </a:solidFill>
              <a:latin typeface="Arial" panose="020B0604020202020204" pitchFamily="34" charset="0"/>
              <a:cs typeface="Arial" panose="020B0604020202020204" pitchFamily="34" charset="0"/>
            </a:endParaRPr>
          </a:p>
          <a:p>
            <a:pPr marL="0" indent="0" algn="l">
              <a:buNone/>
            </a:pPr>
            <a:r>
              <a:rPr lang="en-US" sz="3600" dirty="0">
                <a:solidFill>
                  <a:srgbClr val="0070C0"/>
                </a:solidFill>
                <a:latin typeface="Arial" panose="020B0604020202020204" pitchFamily="34" charset="0"/>
                <a:cs typeface="Arial" panose="020B0604020202020204" pitchFamily="34" charset="0"/>
              </a:rPr>
              <a:t>What is Back-propagation?</a:t>
            </a:r>
          </a:p>
        </p:txBody>
      </p:sp>
      <p:pic>
        <p:nvPicPr>
          <p:cNvPr id="4100" name="Picture 4" descr="نتيجة بحث الصور عن thinking image cartoon">
            <a:extLst>
              <a:ext uri="{FF2B5EF4-FFF2-40B4-BE49-F238E27FC236}">
                <a16:creationId xmlns:a16="http://schemas.microsoft.com/office/drawing/2014/main" xmlns="" id="{029D184B-DC66-45D2-AD53-6F5CF19FA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0062" y="2790092"/>
            <a:ext cx="4694359"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79311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543B5E-8B30-478B-9CAC-78E29D079990}"/>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Back-propagation</a:t>
            </a:r>
          </a:p>
        </p:txBody>
      </p:sp>
      <p:sp>
        <p:nvSpPr>
          <p:cNvPr id="3" name="Content Placeholder 2">
            <a:extLst>
              <a:ext uri="{FF2B5EF4-FFF2-40B4-BE49-F238E27FC236}">
                <a16:creationId xmlns:a16="http://schemas.microsoft.com/office/drawing/2014/main" xmlns="" id="{0A2B2969-4502-4E35-A728-AFBF506E04B9}"/>
              </a:ext>
            </a:extLst>
          </p:cNvPr>
          <p:cNvSpPr>
            <a:spLocks noGrp="1"/>
          </p:cNvSpPr>
          <p:nvPr>
            <p:ph idx="1"/>
          </p:nvPr>
        </p:nvSpPr>
        <p:spPr>
          <a:xfrm>
            <a:off x="351692" y="2603500"/>
            <a:ext cx="11535508" cy="3416300"/>
          </a:xfrm>
        </p:spPr>
        <p:txBody>
          <a:bodyPr>
            <a:noAutofit/>
          </a:bodyPr>
          <a:lstStyle/>
          <a:p>
            <a:pPr marL="0" indent="0" algn="l" rtl="0">
              <a:buNone/>
            </a:pPr>
            <a:r>
              <a:rPr lang="en-US" sz="3200" b="1" dirty="0">
                <a:latin typeface="Arial" panose="020B0604020202020204" pitchFamily="34" charset="0"/>
                <a:cs typeface="Arial" panose="020B0604020202020204" pitchFamily="34" charset="0"/>
              </a:rPr>
              <a:t>Back-Propagation</a:t>
            </a:r>
            <a:r>
              <a:rPr lang="en-US" sz="3200" dirty="0">
                <a:latin typeface="Arial" panose="020B0604020202020204" pitchFamily="34" charset="0"/>
                <a:cs typeface="Arial" panose="020B0604020202020204" pitchFamily="34" charset="0"/>
              </a:rPr>
              <a:t> </a:t>
            </a:r>
            <a:r>
              <a:rPr lang="en-US" sz="3200" dirty="0">
                <a:solidFill>
                  <a:schemeClr val="tx1"/>
                </a:solidFill>
                <a:latin typeface="Arial" panose="020B0604020202020204" pitchFamily="34" charset="0"/>
                <a:cs typeface="Arial" panose="020B0604020202020204" pitchFamily="34" charset="0"/>
              </a:rPr>
              <a:t>Allows the information to go back from the cost backward through the network in order to compute the gradient.</a:t>
            </a:r>
          </a:p>
          <a:p>
            <a:pPr marL="0" indent="0" algn="l" rtl="0">
              <a:buNone/>
            </a:pPr>
            <a:r>
              <a:rPr lang="en-US" sz="3200" dirty="0">
                <a:solidFill>
                  <a:schemeClr val="tx1"/>
                </a:solidFill>
                <a:latin typeface="Arial" panose="020B0604020202020204" pitchFamily="34" charset="0"/>
                <a:cs typeface="Arial" panose="020B0604020202020204" pitchFamily="34" charset="0"/>
              </a:rPr>
              <a:t>Doing so will help us know who is responsible for the most error and change the parameters in that direction </a:t>
            </a:r>
          </a:p>
        </p:txBody>
      </p:sp>
    </p:spTree>
    <p:extLst>
      <p:ext uri="{BB962C8B-B14F-4D97-AF65-F5344CB8AC3E}">
        <p14:creationId xmlns:p14="http://schemas.microsoft.com/office/powerpoint/2010/main" val="238482872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نتيجة بحث الصور عن image for back-propagation">
            <a:extLst>
              <a:ext uri="{FF2B5EF4-FFF2-40B4-BE49-F238E27FC236}">
                <a16:creationId xmlns:a16="http://schemas.microsoft.com/office/drawing/2014/main" xmlns="" id="{C32826E8-F9F5-4B51-AC9F-86C152B55A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4024" y="2251881"/>
            <a:ext cx="11341289" cy="431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78648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DA27D57-B4C3-4BB2-AB7C-B4FDAF8EB37C}"/>
              </a:ext>
            </a:extLst>
          </p:cNvPr>
          <p:cNvSpPr>
            <a:spLocks noGrp="1"/>
          </p:cNvSpPr>
          <p:nvPr>
            <p:ph idx="1"/>
          </p:nvPr>
        </p:nvSpPr>
        <p:spPr/>
        <p:txBody>
          <a:bodyPr>
            <a:normAutofit/>
          </a:bodyPr>
          <a:lstStyle/>
          <a:p>
            <a:pPr marL="0" indent="0" algn="l">
              <a:buNone/>
            </a:pPr>
            <a:r>
              <a:rPr lang="en-US" sz="3200" b="1" dirty="0">
                <a:solidFill>
                  <a:srgbClr val="0070C0"/>
                </a:solidFill>
                <a:latin typeface="Arial" panose="020B0604020202020204" pitchFamily="34" charset="0"/>
                <a:cs typeface="Arial" panose="020B0604020202020204" pitchFamily="34" charset="0"/>
              </a:rPr>
              <a:t>What is the purpose of all that?   </a:t>
            </a:r>
          </a:p>
          <a:p>
            <a:pPr marL="0" indent="0" algn="l">
              <a:buNone/>
            </a:pPr>
            <a:r>
              <a:rPr lang="en-US" sz="3200" b="1" dirty="0">
                <a:solidFill>
                  <a:srgbClr val="0070C0"/>
                </a:solidFill>
                <a:latin typeface="Arial" panose="020B0604020202020204" pitchFamily="34" charset="0"/>
                <a:cs typeface="Arial" panose="020B0604020202020204" pitchFamily="34" charset="0"/>
              </a:rPr>
              <a:t> </a:t>
            </a:r>
          </a:p>
          <a:p>
            <a:pPr marL="0" indent="0" algn="l">
              <a:buNone/>
            </a:pPr>
            <a:r>
              <a:rPr lang="en-US" sz="3200" b="1" dirty="0">
                <a:solidFill>
                  <a:srgbClr val="0070C0"/>
                </a:solidFill>
                <a:latin typeface="Arial" panose="020B0604020202020204" pitchFamily="34" charset="0"/>
                <a:cs typeface="Arial" panose="020B0604020202020204" pitchFamily="34" charset="0"/>
              </a:rPr>
              <a:t>                                   </a:t>
            </a:r>
          </a:p>
        </p:txBody>
      </p:sp>
      <p:pic>
        <p:nvPicPr>
          <p:cNvPr id="4" name="Picture 2" descr="نتيجة بحث الصور عن thinking image cartoon">
            <a:extLst>
              <a:ext uri="{FF2B5EF4-FFF2-40B4-BE49-F238E27FC236}">
                <a16:creationId xmlns:a16="http://schemas.microsoft.com/office/drawing/2014/main" xmlns="" id="{4D3F020D-EDFC-4C31-8DC2-C7FD756B9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827" y="3429000"/>
            <a:ext cx="4421873"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46014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Provided Solutions </a:t>
            </a:r>
            <a:endParaRPr lang="ar-EG" dirty="0"/>
          </a:p>
        </p:txBody>
      </p:sp>
      <p:sp>
        <p:nvSpPr>
          <p:cNvPr id="3" name="Content Placeholder 2"/>
          <p:cNvSpPr>
            <a:spLocks noGrp="1"/>
          </p:cNvSpPr>
          <p:nvPr>
            <p:ph idx="1"/>
          </p:nvPr>
        </p:nvSpPr>
        <p:spPr>
          <a:xfrm>
            <a:off x="1154954" y="3326831"/>
            <a:ext cx="10159040" cy="4152142"/>
          </a:xfrm>
        </p:spPr>
        <p:txBody>
          <a:bodyPr>
            <a:normAutofit/>
          </a:bodyPr>
          <a:lstStyle/>
          <a:p>
            <a:pPr marL="514350" indent="-514350" algn="l" rtl="0">
              <a:buFont typeface="+mj-lt"/>
              <a:buAutoNum type="arabicPeriod"/>
            </a:pPr>
            <a:r>
              <a:rPr lang="en-US" sz="4400" dirty="0" err="1">
                <a:latin typeface="Arial" panose="020B0604020202020204" pitchFamily="34" charset="0"/>
                <a:cs typeface="Arial" panose="020B0604020202020204" pitchFamily="34" charset="0"/>
              </a:rPr>
              <a:t>Panpto</a:t>
            </a:r>
            <a:endParaRPr lang="en-US" sz="4400" dirty="0">
              <a:latin typeface="Arial" panose="020B0604020202020204" pitchFamily="34" charset="0"/>
              <a:cs typeface="Arial" panose="020B0604020202020204" pitchFamily="34" charset="0"/>
            </a:endParaRPr>
          </a:p>
          <a:p>
            <a:pPr marL="514350" indent="-514350" algn="l" rtl="0">
              <a:buFont typeface="+mj-lt"/>
              <a:buAutoNum type="arabicPeriod"/>
            </a:pPr>
            <a:r>
              <a:rPr lang="en-US" sz="4400" dirty="0" err="1">
                <a:latin typeface="Arial" panose="020B0604020202020204" pitchFamily="34" charset="0"/>
                <a:cs typeface="Arial" panose="020B0604020202020204" pitchFamily="34" charset="0"/>
              </a:rPr>
              <a:t>Algoritmia</a:t>
            </a:r>
            <a:r>
              <a:rPr lang="en-US" sz="4400" dirty="0">
                <a:latin typeface="Arial" panose="020B0604020202020204" pitchFamily="34" charset="0"/>
                <a:cs typeface="Arial" panose="020B0604020202020204" pitchFamily="34" charset="0"/>
              </a:rPr>
              <a:t>  </a:t>
            </a:r>
          </a:p>
          <a:p>
            <a:pPr marL="0" indent="0" algn="l" rtl="0">
              <a:buNone/>
            </a:pPr>
            <a:endParaRPr lang="en-US" sz="4400" dirty="0">
              <a:latin typeface="Arial" panose="020B0604020202020204" pitchFamily="34" charset="0"/>
              <a:cs typeface="Arial" panose="020B0604020202020204" pitchFamily="34" charset="0"/>
            </a:endParaRPr>
          </a:p>
          <a:p>
            <a:pPr marL="514350" indent="-514350" algn="l" rtl="0">
              <a:buFont typeface="+mj-lt"/>
              <a:buAutoNum type="arabicPeriod"/>
            </a:pP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77427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48B7D70-2DB8-4992-99A2-483A2DE1A95C}"/>
              </a:ext>
            </a:extLst>
          </p:cNvPr>
          <p:cNvSpPr>
            <a:spLocks noGrp="1"/>
          </p:cNvSpPr>
          <p:nvPr>
            <p:ph idx="1"/>
          </p:nvPr>
        </p:nvSpPr>
        <p:spPr>
          <a:xfrm>
            <a:off x="1154954" y="2603499"/>
            <a:ext cx="8825659" cy="4111199"/>
          </a:xfrm>
        </p:spPr>
        <p:txBody>
          <a:bodyPr>
            <a:normAutofit/>
          </a:bodyPr>
          <a:lstStyle/>
          <a:p>
            <a:pPr marL="0" indent="0" algn="l">
              <a:buNone/>
            </a:pPr>
            <a:r>
              <a:rPr lang="en-US" sz="3200" dirty="0">
                <a:solidFill>
                  <a:srgbClr val="0070C0"/>
                </a:solidFill>
                <a:latin typeface="Arial" panose="020B0604020202020204" pitchFamily="34" charset="0"/>
                <a:cs typeface="Arial" panose="020B0604020202020204" pitchFamily="34" charset="0"/>
              </a:rPr>
              <a:t>The purpose of all that, to construct a model</a:t>
            </a:r>
          </a:p>
          <a:p>
            <a:pPr marL="0" indent="0" algn="l">
              <a:buNone/>
            </a:pPr>
            <a:endParaRPr lang="en-US" sz="3200" dirty="0">
              <a:solidFill>
                <a:srgbClr val="0070C0"/>
              </a:solidFill>
              <a:latin typeface="Arial" panose="020B0604020202020204" pitchFamily="34" charset="0"/>
              <a:cs typeface="Arial" panose="020B0604020202020204" pitchFamily="34" charset="0"/>
            </a:endParaRPr>
          </a:p>
        </p:txBody>
      </p:sp>
      <p:pic>
        <p:nvPicPr>
          <p:cNvPr id="4" name="Picture 4" descr="نتيجة بحث الصور عن thinking image cartoon">
            <a:extLst>
              <a:ext uri="{FF2B5EF4-FFF2-40B4-BE49-F238E27FC236}">
                <a16:creationId xmlns:a16="http://schemas.microsoft.com/office/drawing/2014/main" xmlns="" id="{CE353F37-7A8E-4C7A-86E0-B248D4DB6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294" y="3280015"/>
            <a:ext cx="3875964" cy="332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34423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B5C7BE-57BA-4C1C-BBB9-4EC49199A288}"/>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What is the model?</a:t>
            </a:r>
          </a:p>
        </p:txBody>
      </p:sp>
      <p:sp>
        <p:nvSpPr>
          <p:cNvPr id="3" name="Content Placeholder 2">
            <a:extLst>
              <a:ext uri="{FF2B5EF4-FFF2-40B4-BE49-F238E27FC236}">
                <a16:creationId xmlns:a16="http://schemas.microsoft.com/office/drawing/2014/main" xmlns="" id="{0EEF5C59-B734-4AAB-BF1D-F0AC86D9790A}"/>
              </a:ext>
            </a:extLst>
          </p:cNvPr>
          <p:cNvSpPr>
            <a:spLocks noGrp="1"/>
          </p:cNvSpPr>
          <p:nvPr>
            <p:ph idx="1"/>
          </p:nvPr>
        </p:nvSpPr>
        <p:spPr>
          <a:xfrm>
            <a:off x="404883" y="2303248"/>
            <a:ext cx="11382233" cy="4554752"/>
          </a:xfrm>
        </p:spPr>
        <p:txBody>
          <a:bodyPr>
            <a:normAutofit/>
          </a:bodyPr>
          <a:lstStyle/>
          <a:p>
            <a:pPr marL="0" indent="0" algn="l">
              <a:buNone/>
            </a:pPr>
            <a:r>
              <a:rPr lang="en-US" sz="3200" b="1" dirty="0">
                <a:latin typeface="Arial" panose="020B0604020202020204" pitchFamily="34" charset="0"/>
                <a:cs typeface="Arial" panose="020B0604020202020204" pitchFamily="34" charset="0"/>
              </a:rPr>
              <a:t>A model</a:t>
            </a:r>
            <a:r>
              <a:rPr lang="en-US" sz="2800" b="1"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said in a very simplified form is nothing but a function that is used to take in certain input, perform certain operation to its best on the given input (learning and then predicting/classifying) and produce the suitable output.</a:t>
            </a:r>
          </a:p>
          <a:p>
            <a:pPr marL="0" indent="0" algn="l">
              <a:buNone/>
            </a:pPr>
            <a:r>
              <a:rPr lang="en-US" sz="2800" dirty="0">
                <a:solidFill>
                  <a:srgbClr val="0070C0"/>
                </a:solidFill>
                <a:latin typeface="Arial" panose="020B0604020202020204" pitchFamily="34" charset="0"/>
                <a:cs typeface="Arial" panose="020B0604020202020204" pitchFamily="34" charset="0"/>
              </a:rPr>
              <a:t>Our problem is training the model because our PCs can’t train a model </a:t>
            </a:r>
          </a:p>
          <a:p>
            <a:pPr marL="0" indent="0" algn="l">
              <a:buNone/>
            </a:pPr>
            <a:endParaRPr lang="en-US" sz="3200" b="1" dirty="0">
              <a:solidFill>
                <a:srgbClr val="0070C0"/>
              </a:solidFill>
              <a:latin typeface="Arial" panose="020B0604020202020204" pitchFamily="34" charset="0"/>
              <a:cs typeface="Arial" panose="020B0604020202020204" pitchFamily="34" charset="0"/>
            </a:endParaRPr>
          </a:p>
          <a:p>
            <a:pPr marL="0" indent="0" algn="l">
              <a:buNone/>
            </a:pPr>
            <a:endParaRPr lang="en-US" sz="3200" b="1" dirty="0">
              <a:solidFill>
                <a:srgbClr val="0070C0"/>
              </a:solidFill>
              <a:latin typeface="Arial" panose="020B0604020202020204" pitchFamily="34" charset="0"/>
              <a:cs typeface="Arial" panose="020B0604020202020204" pitchFamily="34" charset="0"/>
            </a:endParaRPr>
          </a:p>
          <a:p>
            <a:pPr marL="0" indent="0" algn="l">
              <a:buNone/>
            </a:pPr>
            <a:endParaRPr lang="en-US" sz="3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FA80C429-777E-402A-973E-306D1C334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754" y="4829909"/>
            <a:ext cx="3392731" cy="2028092"/>
          </a:xfrm>
          <a:prstGeom prst="rect">
            <a:avLst/>
          </a:prstGeom>
        </p:spPr>
      </p:pic>
    </p:spTree>
    <p:extLst>
      <p:ext uri="{BB962C8B-B14F-4D97-AF65-F5344CB8AC3E}">
        <p14:creationId xmlns:p14="http://schemas.microsoft.com/office/powerpoint/2010/main" val="412084702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Training the model</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endParaRPr lang="en-US"/>
          </a:p>
        </p:txBody>
      </p:sp>
      <p:pic>
        <p:nvPicPr>
          <p:cNvPr id="1026" name="Picture 2" descr="C:\Users\Ahmed\Download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2414016"/>
            <a:ext cx="10040875" cy="429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61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Ahmed\Downloads\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57" y="2249424"/>
            <a:ext cx="10554794" cy="436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293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Ahmed\Downloads\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395" y="2295144"/>
            <a:ext cx="9734677" cy="43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041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C:\Users\Ahmed\Downloads\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37" y="2267712"/>
            <a:ext cx="9364091" cy="4539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664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6C5D6A-63F2-4178-BB93-9A5783907F97}"/>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Model type that used in this problem</a:t>
            </a:r>
          </a:p>
        </p:txBody>
      </p:sp>
      <p:sp>
        <p:nvSpPr>
          <p:cNvPr id="3" name="Content Placeholder 2">
            <a:extLst>
              <a:ext uri="{FF2B5EF4-FFF2-40B4-BE49-F238E27FC236}">
                <a16:creationId xmlns:a16="http://schemas.microsoft.com/office/drawing/2014/main" xmlns="" id="{C1F63B7A-6FEE-4ADD-9474-734D9BA7D579}"/>
              </a:ext>
            </a:extLst>
          </p:cNvPr>
          <p:cNvSpPr>
            <a:spLocks noGrp="1"/>
          </p:cNvSpPr>
          <p:nvPr>
            <p:ph idx="1"/>
          </p:nvPr>
        </p:nvSpPr>
        <p:spPr>
          <a:xfrm>
            <a:off x="1154954" y="2197291"/>
            <a:ext cx="10855076" cy="4558352"/>
          </a:xfrm>
        </p:spPr>
        <p:txBody>
          <a:bodyPr>
            <a:normAutofit/>
          </a:bodyPr>
          <a:lstStyle/>
          <a:p>
            <a:pPr marL="0" indent="0" algn="l">
              <a:buNone/>
            </a:pPr>
            <a:endParaRPr lang="en-US" sz="3200" dirty="0">
              <a:latin typeface="Arial" panose="020B0604020202020204" pitchFamily="34" charset="0"/>
              <a:cs typeface="Arial" panose="020B0604020202020204" pitchFamily="34" charset="0"/>
            </a:endParaRPr>
          </a:p>
          <a:p>
            <a:pPr marL="0" indent="0" algn="l">
              <a:buNone/>
            </a:pPr>
            <a:r>
              <a:rPr lang="en-US" sz="3200" dirty="0">
                <a:latin typeface="Arial" panose="020B0604020202020204" pitchFamily="34" charset="0"/>
                <a:cs typeface="Arial" panose="020B0604020202020204" pitchFamily="34" charset="0"/>
              </a:rPr>
              <a:t>We found Solution is to use Pre-Traind Model</a:t>
            </a:r>
          </a:p>
          <a:p>
            <a:pPr marL="0" indent="0" algn="l">
              <a:buNone/>
            </a:pPr>
            <a:r>
              <a:rPr lang="en-US" sz="3200" dirty="0">
                <a:latin typeface="Arial" panose="020B0604020202020204" pitchFamily="34" charset="0"/>
                <a:cs typeface="Arial" panose="020B0604020202020204" pitchFamily="34" charset="0"/>
              </a:rPr>
              <a:t>	</a:t>
            </a:r>
          </a:p>
          <a:p>
            <a:pPr marL="0" indent="0" algn="l">
              <a:buNone/>
            </a:pPr>
            <a:r>
              <a:rPr lang="en-US" sz="3200" b="1" dirty="0">
                <a:solidFill>
                  <a:srgbClr val="0070C0"/>
                </a:solidFill>
                <a:latin typeface="Arial" panose="020B0604020202020204" pitchFamily="34" charset="0"/>
                <a:cs typeface="Arial" panose="020B0604020202020204" pitchFamily="34" charset="0"/>
              </a:rPr>
              <a:t>What is the pre-Trained Model?</a:t>
            </a:r>
          </a:p>
          <a:p>
            <a:pPr marL="0" indent="0" algn="l">
              <a:buNone/>
            </a:pPr>
            <a:endParaRPr lang="en-US" sz="3200" b="1" dirty="0">
              <a:solidFill>
                <a:srgbClr val="0070C0"/>
              </a:solidFill>
            </a:endParaRPr>
          </a:p>
        </p:txBody>
      </p:sp>
      <p:sp>
        <p:nvSpPr>
          <p:cNvPr id="4" name="AutoShape 2" descr="نتيجة بحث الصور عن thinking image cartoon">
            <a:extLst>
              <a:ext uri="{FF2B5EF4-FFF2-40B4-BE49-F238E27FC236}">
                <a16:creationId xmlns:a16="http://schemas.microsoft.com/office/drawing/2014/main" xmlns="" id="{BAA5F4A1-D2E7-4DAE-8978-51461AF134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نتيجة بحث الصور عن thinking image cartoon">
            <a:extLst>
              <a:ext uri="{FF2B5EF4-FFF2-40B4-BE49-F238E27FC236}">
                <a16:creationId xmlns:a16="http://schemas.microsoft.com/office/drawing/2014/main" xmlns="" id="{01C646FB-A73E-4DB8-B096-625C5154E43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descr="نتيجة بحث الصور عن thinking image cartoon">
            <a:extLst>
              <a:ext uri="{FF2B5EF4-FFF2-40B4-BE49-F238E27FC236}">
                <a16:creationId xmlns:a16="http://schemas.microsoft.com/office/drawing/2014/main" xmlns="" id="{6BBC69DB-CB8E-4621-8C3A-2549FA7F0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5761" y="4246870"/>
            <a:ext cx="2715906" cy="21431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F5D32EF6-72D2-4F58-8C5F-605125699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319" y="2306472"/>
            <a:ext cx="2022357" cy="1831054"/>
          </a:xfrm>
          <a:prstGeom prst="rect">
            <a:avLst/>
          </a:prstGeom>
        </p:spPr>
      </p:pic>
    </p:spTree>
    <p:extLst>
      <p:ext uri="{BB962C8B-B14F-4D97-AF65-F5344CB8AC3E}">
        <p14:creationId xmlns:p14="http://schemas.microsoft.com/office/powerpoint/2010/main" val="415038208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24B171-3B60-41BC-9E64-D113E9AA2DB6}"/>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Pre-Trained Model</a:t>
            </a:r>
          </a:p>
        </p:txBody>
      </p:sp>
      <p:sp>
        <p:nvSpPr>
          <p:cNvPr id="3" name="Content Placeholder 2">
            <a:extLst>
              <a:ext uri="{FF2B5EF4-FFF2-40B4-BE49-F238E27FC236}">
                <a16:creationId xmlns:a16="http://schemas.microsoft.com/office/drawing/2014/main" xmlns="" id="{80CAFDB4-FC43-4520-92BA-A52017988025}"/>
              </a:ext>
            </a:extLst>
          </p:cNvPr>
          <p:cNvSpPr>
            <a:spLocks noGrp="1"/>
          </p:cNvSpPr>
          <p:nvPr>
            <p:ph idx="1"/>
          </p:nvPr>
        </p:nvSpPr>
        <p:spPr>
          <a:xfrm>
            <a:off x="477673" y="2262305"/>
            <a:ext cx="11368584" cy="4479689"/>
          </a:xfrm>
        </p:spPr>
        <p:txBody>
          <a:bodyPr>
            <a:normAutofit/>
          </a:bodyPr>
          <a:lstStyle/>
          <a:p>
            <a:pPr marL="0" indent="0" algn="l">
              <a:buNone/>
            </a:pPr>
            <a:r>
              <a:rPr lang="en-US" sz="2800" b="1" dirty="0">
                <a:solidFill>
                  <a:srgbClr val="0070C0"/>
                </a:solidFill>
                <a:latin typeface="Arial" panose="020B0604020202020204" pitchFamily="34" charset="0"/>
                <a:cs typeface="Arial" panose="020B0604020202020204" pitchFamily="34" charset="0"/>
              </a:rPr>
              <a:t>A pre-trained model </a:t>
            </a:r>
            <a:r>
              <a:rPr lang="en-US" sz="2800" dirty="0">
                <a:latin typeface="Arial" panose="020B0604020202020204" pitchFamily="34" charset="0"/>
                <a:cs typeface="Arial" panose="020B0604020202020204" pitchFamily="34" charset="0"/>
              </a:rPr>
              <a:t>is a model created by some one else to solve a similar problem. Instead of building a model from scratch to solve a similar problem, you use the model trained on other problem as a starting point.</a:t>
            </a:r>
          </a:p>
          <a:p>
            <a:pPr marL="0" indent="0" algn="l">
              <a:buNone/>
            </a:pPr>
            <a:endParaRPr lang="en-US" sz="2800" dirty="0">
              <a:latin typeface="Arial" panose="020B0604020202020204" pitchFamily="34" charset="0"/>
              <a:cs typeface="Arial" panose="020B0604020202020204" pitchFamily="34" charset="0"/>
            </a:endParaRPr>
          </a:p>
        </p:txBody>
      </p:sp>
      <p:pic>
        <p:nvPicPr>
          <p:cNvPr id="4" name="Picture 4" descr="نتيجة بحث الصور عن thinking image cartoon">
            <a:extLst>
              <a:ext uri="{FF2B5EF4-FFF2-40B4-BE49-F238E27FC236}">
                <a16:creationId xmlns:a16="http://schemas.microsoft.com/office/drawing/2014/main" xmlns="" id="{5EB2419C-FB7F-4868-B390-292BB09B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2898" y="3725839"/>
            <a:ext cx="4816384" cy="28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55749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4C7B21-C767-4285-B439-A321CCD5D538}"/>
              </a:ext>
            </a:extLst>
          </p:cNvPr>
          <p:cNvSpPr>
            <a:spLocks noGrp="1"/>
          </p:cNvSpPr>
          <p:nvPr>
            <p:ph type="title"/>
          </p:nvPr>
        </p:nvSpPr>
        <p:spPr>
          <a:xfrm>
            <a:off x="1154954" y="559558"/>
            <a:ext cx="8761413" cy="1392072"/>
          </a:xfrm>
        </p:spPr>
        <p:txBody>
          <a:bodyPr/>
          <a:lstStyle/>
          <a:p>
            <a:pPr algn="ctr"/>
            <a:r>
              <a:rPr lang="en-US" b="1" dirty="0">
                <a:latin typeface="Arial" panose="020B0604020202020204" pitchFamily="34" charset="0"/>
                <a:cs typeface="Arial" panose="020B0604020202020204" pitchFamily="34" charset="0"/>
              </a:rPr>
              <a:t>The common pre-Trained models used</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in Object Detection</a:t>
            </a:r>
          </a:p>
        </p:txBody>
      </p:sp>
      <p:sp>
        <p:nvSpPr>
          <p:cNvPr id="3" name="Content Placeholder 2">
            <a:extLst>
              <a:ext uri="{FF2B5EF4-FFF2-40B4-BE49-F238E27FC236}">
                <a16:creationId xmlns:a16="http://schemas.microsoft.com/office/drawing/2014/main" xmlns="" id="{A42AA99C-A43E-43B0-9E30-6A847AE5785D}"/>
              </a:ext>
            </a:extLst>
          </p:cNvPr>
          <p:cNvSpPr>
            <a:spLocks noGrp="1"/>
          </p:cNvSpPr>
          <p:nvPr>
            <p:ph idx="1"/>
          </p:nvPr>
        </p:nvSpPr>
        <p:spPr>
          <a:xfrm>
            <a:off x="532263" y="2279177"/>
            <a:ext cx="11136573" cy="4339988"/>
          </a:xfrm>
        </p:spPr>
        <p:txBody>
          <a:bodyPr>
            <a:noAutofit/>
          </a:bodyPr>
          <a:lstStyle/>
          <a:p>
            <a:pPr marL="0" indent="0" algn="l" rtl="0">
              <a:buNone/>
            </a:pPr>
            <a:r>
              <a:rPr lang="en-US" sz="2800" b="1" dirty="0"/>
              <a:t>R-CNN</a:t>
            </a:r>
          </a:p>
          <a:p>
            <a:pPr marL="0" indent="0" algn="l">
              <a:buNone/>
            </a:pPr>
            <a:r>
              <a:rPr lang="en-US" sz="2800" b="1" dirty="0"/>
              <a:t>Fast R-CNN</a:t>
            </a:r>
          </a:p>
          <a:p>
            <a:pPr marL="0" indent="0" algn="l">
              <a:buNone/>
            </a:pPr>
            <a:r>
              <a:rPr lang="en-US" sz="2800" b="1" dirty="0"/>
              <a:t>Faster R-CNN</a:t>
            </a:r>
          </a:p>
          <a:p>
            <a:pPr marL="0" indent="0" algn="l">
              <a:buNone/>
            </a:pPr>
            <a:r>
              <a:rPr lang="en-US" sz="2800" b="1" dirty="0"/>
              <a:t>Mask R-CNN</a:t>
            </a:r>
          </a:p>
          <a:p>
            <a:pPr marL="0" indent="0" algn="l">
              <a:buNone/>
            </a:pPr>
            <a:r>
              <a:rPr lang="en-US" sz="2800" b="1" dirty="0"/>
              <a:t>SSD(single shot multibox defender)</a:t>
            </a:r>
          </a:p>
          <a:p>
            <a:pPr marL="0" indent="0" algn="l">
              <a:buNone/>
            </a:pPr>
            <a:r>
              <a:rPr lang="en-US" sz="2800" b="1" dirty="0"/>
              <a:t>YOLO (You Only Look Once)</a:t>
            </a:r>
          </a:p>
          <a:p>
            <a:pPr marL="0" indent="0" algn="l">
              <a:buNone/>
            </a:pPr>
            <a:r>
              <a:rPr lang="en-US" sz="2800" b="1" dirty="0"/>
              <a:t>Objects as Points</a:t>
            </a:r>
          </a:p>
          <a:p>
            <a:pPr marL="0" indent="0" algn="l">
              <a:buNone/>
            </a:pPr>
            <a:r>
              <a:rPr lang="en-US" sz="2800" b="1" dirty="0"/>
              <a:t>Data Augmentation Strategies for Object Detection</a:t>
            </a:r>
          </a:p>
          <a:p>
            <a:pPr marL="0" indent="0" algn="l" rtl="0">
              <a:buNone/>
            </a:pPr>
            <a:endParaRPr lang="en-US" sz="2800" b="1" dirty="0"/>
          </a:p>
        </p:txBody>
      </p:sp>
    </p:spTree>
    <p:extLst>
      <p:ext uri="{BB962C8B-B14F-4D97-AF65-F5344CB8AC3E}">
        <p14:creationId xmlns:p14="http://schemas.microsoft.com/office/powerpoint/2010/main" val="391721957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CC2260-56E2-42F6-BFBF-98A34DAC9C44}"/>
              </a:ext>
            </a:extLst>
          </p:cNvPr>
          <p:cNvSpPr>
            <a:spLocks noGrp="1"/>
          </p:cNvSpPr>
          <p:nvPr>
            <p:ph type="title"/>
          </p:nvPr>
        </p:nvSpPr>
        <p:spPr/>
        <p:txBody>
          <a:bodyPr/>
          <a:lstStyle/>
          <a:p>
            <a:pPr algn="ctr"/>
            <a:r>
              <a:rPr lang="en-US" b="1" dirty="0"/>
              <a:t>Deep Learning Approaches</a:t>
            </a:r>
          </a:p>
        </p:txBody>
      </p:sp>
      <p:sp>
        <p:nvSpPr>
          <p:cNvPr id="3" name="Content Placeholder 2">
            <a:extLst>
              <a:ext uri="{FF2B5EF4-FFF2-40B4-BE49-F238E27FC236}">
                <a16:creationId xmlns:a16="http://schemas.microsoft.com/office/drawing/2014/main" xmlns="" id="{E17173FB-B1AC-478C-82C3-D94E62C05127}"/>
              </a:ext>
            </a:extLst>
          </p:cNvPr>
          <p:cNvSpPr>
            <a:spLocks noGrp="1"/>
          </p:cNvSpPr>
          <p:nvPr>
            <p:ph idx="1"/>
          </p:nvPr>
        </p:nvSpPr>
        <p:spPr>
          <a:xfrm>
            <a:off x="887104" y="2862807"/>
            <a:ext cx="10358651" cy="3416300"/>
          </a:xfrm>
        </p:spPr>
        <p:txBody>
          <a:bodyPr>
            <a:normAutofit/>
          </a:bodyPr>
          <a:lstStyle/>
          <a:p>
            <a:pPr marL="0" indent="0" algn="l">
              <a:buNone/>
            </a:pPr>
            <a:r>
              <a:rPr lang="en-US" sz="3200" dirty="0">
                <a:solidFill>
                  <a:schemeClr val="tx1"/>
                </a:solidFill>
                <a:latin typeface="Arial" panose="020B0604020202020204" pitchFamily="34" charset="0"/>
                <a:cs typeface="Arial" panose="020B0604020202020204" pitchFamily="34" charset="0"/>
              </a:rPr>
              <a:t>The three classic Deep Learning Algorithms are Region Proposals(R-CNN), Single Shot Multibox Detector(SSD), You Only Look Once (YOLO), and Single Shot Refinement Neural Network for Object Detection (RefineDet).</a:t>
            </a:r>
          </a:p>
          <a:p>
            <a:pPr marL="0" indent="0" algn="l">
              <a:buNone/>
            </a:pPr>
            <a:endParaRPr lang="en-US" sz="3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7818723"/>
      </p:ext>
    </p:extLst>
  </p:cSld>
  <p:clrMapOvr>
    <a:masterClrMapping/>
  </p:clrMapOvr>
  <p:transition spd="med">
    <p:pull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a:spcBef>
                <a:spcPct val="0"/>
              </a:spcBef>
            </a:pPr>
            <a:r>
              <a:rPr lang="en-US" sz="3600" b="1" dirty="0">
                <a:solidFill>
                  <a:schemeClr val="bg1"/>
                </a:solidFill>
              </a:rPr>
              <a:t>Methodology and steps</a:t>
            </a:r>
            <a:endParaRPr lang="ar-EG" sz="3600" dirty="0">
              <a:solidFill>
                <a:schemeClr val="bg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69312694"/>
              </p:ext>
            </p:extLst>
          </p:nvPr>
        </p:nvGraphicFramePr>
        <p:xfrm>
          <a:off x="731872" y="2579427"/>
          <a:ext cx="10814133" cy="4053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51675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drape" invX="1"/>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AA1A47-497B-41A6-BAB6-F9727C2EBD7E}"/>
              </a:ext>
            </a:extLst>
          </p:cNvPr>
          <p:cNvSpPr>
            <a:spLocks noGrp="1"/>
          </p:cNvSpPr>
          <p:nvPr>
            <p:ph type="title"/>
          </p:nvPr>
        </p:nvSpPr>
        <p:spPr/>
        <p:txBody>
          <a:bodyPr/>
          <a:lstStyle/>
          <a:p>
            <a:pPr algn="ctr"/>
            <a:r>
              <a:rPr lang="en-US" b="1" dirty="0">
                <a:solidFill>
                  <a:schemeClr val="bg1"/>
                </a:solidFill>
                <a:latin typeface="Arial" panose="020B0604020202020204" pitchFamily="34" charset="0"/>
                <a:cs typeface="Arial" panose="020B0604020202020204" pitchFamily="34" charset="0"/>
              </a:rPr>
              <a:t>Pre-Traind model used</a:t>
            </a:r>
          </a:p>
        </p:txBody>
      </p:sp>
      <p:sp>
        <p:nvSpPr>
          <p:cNvPr id="3" name="Content Placeholder 2">
            <a:extLst>
              <a:ext uri="{FF2B5EF4-FFF2-40B4-BE49-F238E27FC236}">
                <a16:creationId xmlns:a16="http://schemas.microsoft.com/office/drawing/2014/main" xmlns="" id="{A35F62C5-30AC-47B4-A8CF-44E4D3C99AE1}"/>
              </a:ext>
            </a:extLst>
          </p:cNvPr>
          <p:cNvSpPr>
            <a:spLocks noGrp="1"/>
          </p:cNvSpPr>
          <p:nvPr>
            <p:ph idx="1"/>
          </p:nvPr>
        </p:nvSpPr>
        <p:spPr>
          <a:xfrm>
            <a:off x="1154954" y="2603500"/>
            <a:ext cx="10827780" cy="3416300"/>
          </a:xfrm>
        </p:spPr>
        <p:txBody>
          <a:bodyPr>
            <a:normAutofit/>
          </a:bodyPr>
          <a:lstStyle/>
          <a:p>
            <a:pPr marL="0" indent="0" algn="l">
              <a:buNone/>
            </a:pPr>
            <a:r>
              <a:rPr lang="en-US" sz="3200" dirty="0">
                <a:latin typeface="Arial" panose="020B0604020202020204" pitchFamily="34" charset="0"/>
                <a:cs typeface="Arial" panose="020B0604020202020204" pitchFamily="34" charset="0"/>
              </a:rPr>
              <a:t>The Pre-Traind Model that used in this problem Is </a:t>
            </a:r>
            <a:r>
              <a:rPr lang="en-US" sz="3200" dirty="0">
                <a:solidFill>
                  <a:srgbClr val="00B0F0"/>
                </a:solidFill>
                <a:latin typeface="Arial" panose="020B0604020202020204" pitchFamily="34" charset="0"/>
                <a:cs typeface="Arial" panose="020B0604020202020204" pitchFamily="34" charset="0"/>
              </a:rPr>
              <a:t>YoloV3</a:t>
            </a:r>
          </a:p>
          <a:p>
            <a:pPr marL="0" indent="0" algn="l">
              <a:buNone/>
            </a:pPr>
            <a:endParaRPr lang="en-US" sz="3200" dirty="0">
              <a:solidFill>
                <a:srgbClr val="00B0F0"/>
              </a:solidFill>
              <a:latin typeface="Arial" panose="020B0604020202020204" pitchFamily="34" charset="0"/>
              <a:cs typeface="Arial" panose="020B0604020202020204" pitchFamily="34" charset="0"/>
            </a:endParaRPr>
          </a:p>
          <a:p>
            <a:pPr marL="0" indent="0" algn="l">
              <a:buNone/>
            </a:pPr>
            <a:r>
              <a:rPr lang="en-US" sz="3200" dirty="0">
                <a:solidFill>
                  <a:srgbClr val="00B0F0"/>
                </a:solidFill>
                <a:latin typeface="Arial" panose="020B0604020202020204" pitchFamily="34" charset="0"/>
                <a:cs typeface="Arial" panose="020B0604020202020204" pitchFamily="34" charset="0"/>
              </a:rPr>
              <a:t>What is Yolo V3 ?</a:t>
            </a:r>
          </a:p>
        </p:txBody>
      </p:sp>
      <p:pic>
        <p:nvPicPr>
          <p:cNvPr id="4" name="Picture 2" descr="نتيجة بحث الصور عن thinking image cartoon">
            <a:extLst>
              <a:ext uri="{FF2B5EF4-FFF2-40B4-BE49-F238E27FC236}">
                <a16:creationId xmlns:a16="http://schemas.microsoft.com/office/drawing/2014/main" xmlns="" id="{551568F5-6C26-431F-98D5-D30C4DF8E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934" y="4196267"/>
            <a:ext cx="3327779" cy="238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02282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77704E-F98F-4612-B632-8FC0EA0C36A0}"/>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Yolo V3</a:t>
            </a:r>
          </a:p>
        </p:txBody>
      </p:sp>
      <p:sp>
        <p:nvSpPr>
          <p:cNvPr id="3" name="Content Placeholder 2">
            <a:extLst>
              <a:ext uri="{FF2B5EF4-FFF2-40B4-BE49-F238E27FC236}">
                <a16:creationId xmlns:a16="http://schemas.microsoft.com/office/drawing/2014/main" xmlns="" id="{CDBA28EF-78DA-4851-BC51-F44C737AE54F}"/>
              </a:ext>
            </a:extLst>
          </p:cNvPr>
          <p:cNvSpPr>
            <a:spLocks noGrp="1"/>
          </p:cNvSpPr>
          <p:nvPr>
            <p:ph idx="1"/>
          </p:nvPr>
        </p:nvSpPr>
        <p:spPr>
          <a:xfrm>
            <a:off x="425356" y="2251880"/>
            <a:ext cx="11298071" cy="4606119"/>
          </a:xfrm>
        </p:spPr>
        <p:txBody>
          <a:bodyPr>
            <a:normAutofit/>
          </a:bodyPr>
          <a:lstStyle/>
          <a:p>
            <a:pPr marL="0" indent="0" algn="l">
              <a:buNone/>
            </a:pPr>
            <a:r>
              <a:rPr lang="en-US" sz="2800" b="1" dirty="0">
                <a:solidFill>
                  <a:srgbClr val="00B0F0"/>
                </a:solidFill>
                <a:latin typeface="Arial" panose="020B0604020202020204" pitchFamily="34" charset="0"/>
                <a:cs typeface="Arial" panose="020B0604020202020204" pitchFamily="34" charset="0"/>
              </a:rPr>
              <a:t>YOLOv3 (You Only Look Once):</a:t>
            </a:r>
          </a:p>
          <a:p>
            <a:pPr marL="0" indent="0" algn="l">
              <a:buNone/>
            </a:pPr>
            <a:r>
              <a:rPr lang="en-US" sz="2800" dirty="0">
                <a:solidFill>
                  <a:schemeClr val="tx1"/>
                </a:solidFill>
                <a:latin typeface="Arial" panose="020B0604020202020204" pitchFamily="34" charset="0"/>
                <a:cs typeface="Arial" panose="020B0604020202020204" pitchFamily="34" charset="0"/>
              </a:rPr>
              <a:t>It is a model for object detection. The object detection task consists of determining the location on the image where certain objects are present, as well as classifying those objects.</a:t>
            </a:r>
          </a:p>
          <a:p>
            <a:pPr marL="0" indent="0" algn="l">
              <a:buNone/>
            </a:pPr>
            <a:r>
              <a:rPr lang="en-US" sz="3200" dirty="0">
                <a:solidFill>
                  <a:schemeClr val="tx1"/>
                </a:solidFill>
                <a:latin typeface="Arial" panose="020B0604020202020204" pitchFamily="34" charset="0"/>
                <a:cs typeface="Arial" panose="020B0604020202020204" pitchFamily="34" charset="0"/>
              </a:rPr>
              <a:t>YOLO v3 uses a variant of Darknet, which originally has 53 layer network trained on Image net Darknet Architecture is pre-trained model for classifying 80 different classes. Our goal now is that we will use Darknet (YOLOv3)  to  classify objects using Python language.</a:t>
            </a:r>
          </a:p>
          <a:p>
            <a:pPr marL="0" indent="0" algn="l">
              <a:buNone/>
            </a:pPr>
            <a:endParaRPr lang="en-US" sz="28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084049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14C8A0-C6A3-40E6-8D72-A41AAE76671E}"/>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How Yolo V3 Work ?</a:t>
            </a:r>
          </a:p>
        </p:txBody>
      </p:sp>
      <p:sp>
        <p:nvSpPr>
          <p:cNvPr id="3" name="Content Placeholder 2">
            <a:extLst>
              <a:ext uri="{FF2B5EF4-FFF2-40B4-BE49-F238E27FC236}">
                <a16:creationId xmlns:a16="http://schemas.microsoft.com/office/drawing/2014/main" xmlns="" id="{77D1DE4F-04E7-4C89-9812-275AFCD5C929}"/>
              </a:ext>
            </a:extLst>
          </p:cNvPr>
          <p:cNvSpPr>
            <a:spLocks noGrp="1"/>
          </p:cNvSpPr>
          <p:nvPr>
            <p:ph idx="1"/>
          </p:nvPr>
        </p:nvSpPr>
        <p:spPr>
          <a:xfrm>
            <a:off x="395785" y="2306471"/>
            <a:ext cx="11382233" cy="4394579"/>
          </a:xfrm>
        </p:spPr>
        <p:txBody>
          <a:bodyPr>
            <a:normAutofit/>
          </a:bodyPr>
          <a:lstStyle/>
          <a:p>
            <a:pPr algn="l" rtl="0"/>
            <a:r>
              <a:rPr lang="en-US" sz="3200" dirty="0">
                <a:latin typeface="Arial" panose="020B0604020202020204" pitchFamily="34" charset="0"/>
                <a:cs typeface="Arial" panose="020B0604020202020204" pitchFamily="34" charset="0"/>
              </a:rPr>
              <a:t>They apply the model to an image at multiple locations and scales</a:t>
            </a:r>
          </a:p>
          <a:p>
            <a:pPr algn="l" rtl="0"/>
            <a:r>
              <a:rPr lang="en-US" sz="3200" dirty="0">
                <a:latin typeface="Arial" panose="020B0604020202020204" pitchFamily="34" charset="0"/>
                <a:cs typeface="Arial" panose="020B0604020202020204" pitchFamily="34" charset="0"/>
              </a:rPr>
              <a:t>High scoring region of the image are considered detections.</a:t>
            </a:r>
          </a:p>
          <a:p>
            <a:pPr algn="l" rtl="0"/>
            <a:r>
              <a:rPr lang="en-US" sz="3200" dirty="0">
                <a:latin typeface="Arial" panose="020B0604020202020204" pitchFamily="34" charset="0"/>
                <a:cs typeface="Arial" panose="020B0604020202020204" pitchFamily="34" charset="0"/>
              </a:rPr>
              <a:t>We apply a single neural network to the full image</a:t>
            </a:r>
          </a:p>
          <a:p>
            <a:pPr algn="l" rtl="0"/>
            <a:r>
              <a:rPr lang="en-US" sz="3200" dirty="0">
                <a:latin typeface="Arial" panose="020B0604020202020204" pitchFamily="34" charset="0"/>
                <a:cs typeface="Arial" panose="020B0604020202020204" pitchFamily="34" charset="0"/>
              </a:rPr>
              <a:t>This network divides the image into regions and predicts bounding boxes and probabilities for each region</a:t>
            </a:r>
          </a:p>
        </p:txBody>
      </p:sp>
    </p:spTree>
    <p:extLst>
      <p:ext uri="{BB962C8B-B14F-4D97-AF65-F5344CB8AC3E}">
        <p14:creationId xmlns:p14="http://schemas.microsoft.com/office/powerpoint/2010/main" val="401811378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5CF955-1A9D-4117-ACE1-41651381D0D0}"/>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Why we use Yolo v3 in this problem?</a:t>
            </a:r>
          </a:p>
        </p:txBody>
      </p:sp>
      <p:sp>
        <p:nvSpPr>
          <p:cNvPr id="3" name="Content Placeholder 2">
            <a:extLst>
              <a:ext uri="{FF2B5EF4-FFF2-40B4-BE49-F238E27FC236}">
                <a16:creationId xmlns:a16="http://schemas.microsoft.com/office/drawing/2014/main" xmlns="" id="{88982D9C-C97A-420E-9F7B-FE9C8B28ADA8}"/>
              </a:ext>
            </a:extLst>
          </p:cNvPr>
          <p:cNvSpPr>
            <a:spLocks noGrp="1"/>
          </p:cNvSpPr>
          <p:nvPr>
            <p:ph idx="1"/>
          </p:nvPr>
        </p:nvSpPr>
        <p:spPr>
          <a:xfrm>
            <a:off x="354842" y="2320119"/>
            <a:ext cx="11641540" cy="4421875"/>
          </a:xfrm>
        </p:spPr>
        <p:txBody>
          <a:bodyPr>
            <a:normAutofit/>
          </a:bodyPr>
          <a:lstStyle/>
          <a:p>
            <a:pPr marL="0" indent="0" algn="l">
              <a:buNone/>
            </a:pPr>
            <a:r>
              <a:rPr lang="en-US" sz="3200" dirty="0">
                <a:latin typeface="Arial" panose="020B0604020202020204" pitchFamily="34" charset="0"/>
                <a:cs typeface="Arial" panose="020B0604020202020204" pitchFamily="34" charset="0"/>
              </a:rPr>
              <a:t>-This model make prediction for large number of objects are 80 objects.</a:t>
            </a:r>
          </a:p>
          <a:p>
            <a:pPr marL="0" indent="0" algn="l">
              <a:buNone/>
            </a:pPr>
            <a:r>
              <a:rPr lang="en-US" sz="3200" dirty="0">
                <a:latin typeface="Arial" panose="020B0604020202020204" pitchFamily="34" charset="0"/>
                <a:cs typeface="Arial" panose="020B0604020202020204" pitchFamily="34" charset="0"/>
              </a:rPr>
              <a:t>-This model is so fast because it is look to the image once and predict the objects on it.</a:t>
            </a:r>
          </a:p>
          <a:p>
            <a:pPr marL="0" indent="0" algn="l">
              <a:buNone/>
            </a:pPr>
            <a:r>
              <a:rPr lang="en-US" sz="3200" dirty="0">
                <a:latin typeface="Arial" panose="020B0604020202020204" pitchFamily="34" charset="0"/>
                <a:cs typeface="Arial" panose="020B0604020202020204" pitchFamily="34" charset="0"/>
              </a:rPr>
              <a:t>-This model is pre-traind. </a:t>
            </a:r>
          </a:p>
          <a:p>
            <a:pPr marL="0" indent="0" algn="l">
              <a:buNone/>
            </a:pPr>
            <a:endParaRPr lang="en-US" sz="3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E2CA0330-372B-43E3-AE75-B236F7C2A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388" y="4268122"/>
            <a:ext cx="3230979" cy="2473871"/>
          </a:xfrm>
          <a:prstGeom prst="rect">
            <a:avLst/>
          </a:prstGeom>
        </p:spPr>
      </p:pic>
    </p:spTree>
    <p:extLst>
      <p:ext uri="{BB962C8B-B14F-4D97-AF65-F5344CB8AC3E}">
        <p14:creationId xmlns:p14="http://schemas.microsoft.com/office/powerpoint/2010/main" val="377864013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FB76A1-6912-4EDF-8C65-FF6B2D9C0AA1}"/>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Object Detection</a:t>
            </a:r>
          </a:p>
        </p:txBody>
      </p:sp>
      <p:sp>
        <p:nvSpPr>
          <p:cNvPr id="3" name="Content Placeholder 2">
            <a:extLst>
              <a:ext uri="{FF2B5EF4-FFF2-40B4-BE49-F238E27FC236}">
                <a16:creationId xmlns:a16="http://schemas.microsoft.com/office/drawing/2014/main" xmlns="" id="{DFD49D67-9A39-44C4-AC69-5B3332141F1B}"/>
              </a:ext>
            </a:extLst>
          </p:cNvPr>
          <p:cNvSpPr>
            <a:spLocks noGrp="1"/>
          </p:cNvSpPr>
          <p:nvPr>
            <p:ph idx="1"/>
          </p:nvPr>
        </p:nvSpPr>
        <p:spPr>
          <a:xfrm>
            <a:off x="1154954" y="2603500"/>
            <a:ext cx="8825659" cy="4254500"/>
          </a:xfrm>
        </p:spPr>
        <p:txBody>
          <a:bodyPr>
            <a:normAutofit/>
          </a:bodyPr>
          <a:lstStyle/>
          <a:p>
            <a:pPr marL="0" indent="0" algn="l">
              <a:buNone/>
            </a:pPr>
            <a:r>
              <a:rPr lang="en-US" sz="3200" dirty="0">
                <a:solidFill>
                  <a:schemeClr val="tx1"/>
                </a:solidFill>
                <a:latin typeface="Arial" panose="020B0604020202020204" pitchFamily="34" charset="0"/>
                <a:cs typeface="Arial" panose="020B0604020202020204" pitchFamily="34" charset="0"/>
              </a:rPr>
              <a:t> Object detection is the problem of finding and classifying a variable number of objects on an image</a:t>
            </a:r>
          </a:p>
        </p:txBody>
      </p:sp>
      <p:pic>
        <p:nvPicPr>
          <p:cNvPr id="4" name="صورة 18">
            <a:extLst>
              <a:ext uri="{FF2B5EF4-FFF2-40B4-BE49-F238E27FC236}">
                <a16:creationId xmlns:a16="http://schemas.microsoft.com/office/drawing/2014/main" xmlns="" id="{71BD3CBA-5114-491E-AC45-DB48C613C77D}"/>
              </a:ext>
            </a:extLst>
          </p:cNvPr>
          <p:cNvPicPr/>
          <p:nvPr/>
        </p:nvPicPr>
        <p:blipFill>
          <a:blip r:embed="rId2"/>
          <a:stretch>
            <a:fillRect/>
          </a:stretch>
        </p:blipFill>
        <p:spPr>
          <a:xfrm>
            <a:off x="3125152" y="3710272"/>
            <a:ext cx="5941695" cy="2977131"/>
          </a:xfrm>
          <a:prstGeom prst="rect">
            <a:avLst/>
          </a:prstGeom>
        </p:spPr>
      </p:pic>
    </p:spTree>
    <p:extLst>
      <p:ext uri="{BB962C8B-B14F-4D97-AF65-F5344CB8AC3E}">
        <p14:creationId xmlns:p14="http://schemas.microsoft.com/office/powerpoint/2010/main" val="425287252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and save </a:t>
            </a:r>
            <a:r>
              <a:rPr lang="en-US" dirty="0" err="1" smtClean="0"/>
              <a:t>modl</a:t>
            </a:r>
            <a:endParaRPr lang="en-US" dirty="0"/>
          </a:p>
        </p:txBody>
      </p:sp>
      <p:pic>
        <p:nvPicPr>
          <p:cNvPr id="19458" name="Picture 2" descr="C:\Users\Ahmed\Downloads\c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344" y="2570226"/>
            <a:ext cx="928211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14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a:t>
            </a:r>
            <a:endParaRPr lang="en-US" dirty="0"/>
          </a:p>
        </p:txBody>
      </p:sp>
      <p:sp>
        <p:nvSpPr>
          <p:cNvPr id="3" name="Content Placeholder 2"/>
          <p:cNvSpPr>
            <a:spLocks noGrp="1"/>
          </p:cNvSpPr>
          <p:nvPr>
            <p:ph idx="1"/>
          </p:nvPr>
        </p:nvSpPr>
        <p:spPr/>
        <p:txBody>
          <a:bodyPr/>
          <a:lstStyle/>
          <a:p>
            <a:endParaRPr lang="en-US"/>
          </a:p>
        </p:txBody>
      </p:sp>
      <p:pic>
        <p:nvPicPr>
          <p:cNvPr id="5122" name="Picture 2" descr="C:\Users\Ahmed\Downloads\c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569" y="2157984"/>
            <a:ext cx="9893808" cy="464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125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preprocessing</a:t>
            </a:r>
            <a:endParaRPr lang="en-US" dirty="0"/>
          </a:p>
        </p:txBody>
      </p:sp>
      <p:sp>
        <p:nvSpPr>
          <p:cNvPr id="3" name="Content Placeholder 2"/>
          <p:cNvSpPr>
            <a:spLocks noGrp="1"/>
          </p:cNvSpPr>
          <p:nvPr>
            <p:ph idx="1"/>
          </p:nvPr>
        </p:nvSpPr>
        <p:spPr/>
        <p:txBody>
          <a:bodyPr/>
          <a:lstStyle/>
          <a:p>
            <a:endParaRPr lang="en-US"/>
          </a:p>
        </p:txBody>
      </p:sp>
      <p:pic>
        <p:nvPicPr>
          <p:cNvPr id="6146" name="Picture 2" descr="C:\Users\Ahmed\Downloads\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52" y="2350008"/>
            <a:ext cx="10040112" cy="428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368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preprocessing</a:t>
            </a:r>
          </a:p>
        </p:txBody>
      </p:sp>
      <p:sp>
        <p:nvSpPr>
          <p:cNvPr id="3" name="Content Placeholder 2"/>
          <p:cNvSpPr>
            <a:spLocks noGrp="1"/>
          </p:cNvSpPr>
          <p:nvPr>
            <p:ph idx="1"/>
          </p:nvPr>
        </p:nvSpPr>
        <p:spPr/>
        <p:txBody>
          <a:bodyPr/>
          <a:lstStyle/>
          <a:p>
            <a:endParaRPr lang="en-US"/>
          </a:p>
        </p:txBody>
      </p:sp>
      <p:pic>
        <p:nvPicPr>
          <p:cNvPr id="7170" name="Picture 2" descr="C:\Users\Ahmed\Downloads\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639" y="2203704"/>
            <a:ext cx="10431209" cy="449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419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preprocessing</a:t>
            </a:r>
          </a:p>
        </p:txBody>
      </p:sp>
      <p:sp>
        <p:nvSpPr>
          <p:cNvPr id="3" name="Content Placeholder 2"/>
          <p:cNvSpPr>
            <a:spLocks noGrp="1"/>
          </p:cNvSpPr>
          <p:nvPr>
            <p:ph idx="1"/>
          </p:nvPr>
        </p:nvSpPr>
        <p:spPr/>
        <p:txBody>
          <a:bodyPr/>
          <a:lstStyle/>
          <a:p>
            <a:endParaRPr lang="en-US"/>
          </a:p>
        </p:txBody>
      </p:sp>
      <p:pic>
        <p:nvPicPr>
          <p:cNvPr id="8194" name="Picture 2" descr="C:\Users\Ahmed\Downloads\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65" y="2177827"/>
            <a:ext cx="10407587" cy="4564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664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What is a video ?</a:t>
            </a:r>
            <a:endParaRPr lang="ar-EG"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05720" y="2603500"/>
            <a:ext cx="9730854" cy="3416300"/>
          </a:xfrm>
        </p:spPr>
        <p:txBody>
          <a:bodyPr anchor="ctr">
            <a:normAutofit/>
          </a:bodyPr>
          <a:lstStyle/>
          <a:p>
            <a:pPr marL="0" indent="0" algn="l">
              <a:lnSpc>
                <a:spcPct val="120000"/>
              </a:lnSpc>
              <a:buNone/>
            </a:pPr>
            <a:r>
              <a:rPr lang="en-US" sz="3200" b="1" u="sng" dirty="0">
                <a:solidFill>
                  <a:schemeClr val="tx2">
                    <a:lumMod val="50000"/>
                  </a:schemeClr>
                </a:solidFill>
                <a:latin typeface="Arial" panose="020B0604020202020204" pitchFamily="34" charset="0"/>
                <a:cs typeface="Arial" panose="020B0604020202020204" pitchFamily="34" charset="0"/>
              </a:rPr>
              <a:t>Video</a:t>
            </a:r>
            <a:r>
              <a:rPr lang="en-US" sz="3200" dirty="0">
                <a:solidFill>
                  <a:schemeClr val="tx2">
                    <a:lumMod val="50000"/>
                  </a:schemeClr>
                </a:solidFill>
                <a:latin typeface="Arial" panose="020B0604020202020204" pitchFamily="34" charset="0"/>
                <a:cs typeface="Arial" panose="020B0604020202020204" pitchFamily="34" charset="0"/>
              </a:rPr>
              <a:t> is just an order set of frames of the same resolution, usually frames are taken at regular time intervals. When constructing the video procession algorithm, we divide the video into two classes(Video stream and Video Sequence)</a:t>
            </a:r>
            <a:endParaRPr lang="ar-EG" sz="3200" dirty="0">
              <a:solidFill>
                <a:schemeClr val="tx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938336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object</a:t>
            </a:r>
            <a:endParaRPr lang="en-US" dirty="0"/>
          </a:p>
        </p:txBody>
      </p:sp>
      <p:sp>
        <p:nvSpPr>
          <p:cNvPr id="3" name="Content Placeholder 2"/>
          <p:cNvSpPr>
            <a:spLocks noGrp="1"/>
          </p:cNvSpPr>
          <p:nvPr>
            <p:ph idx="1"/>
          </p:nvPr>
        </p:nvSpPr>
        <p:spPr/>
        <p:txBody>
          <a:bodyPr/>
          <a:lstStyle/>
          <a:p>
            <a:endParaRPr lang="en-US"/>
          </a:p>
        </p:txBody>
      </p:sp>
      <p:pic>
        <p:nvPicPr>
          <p:cNvPr id="9218" name="Picture 2" descr="C:\Users\Ahmed\Downloads\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604" y="2361247"/>
            <a:ext cx="9625013" cy="439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283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object</a:t>
            </a:r>
          </a:p>
        </p:txBody>
      </p:sp>
      <p:pic>
        <p:nvPicPr>
          <p:cNvPr id="10242" name="Picture 2" descr="C:\Users\Ahmed\Downloads\c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24" y="2267712"/>
            <a:ext cx="9235440" cy="448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014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image pixels</a:t>
            </a:r>
            <a:endParaRPr lang="en-US" dirty="0"/>
          </a:p>
        </p:txBody>
      </p:sp>
      <p:pic>
        <p:nvPicPr>
          <p:cNvPr id="11266" name="Picture 2" descr="C:\Users\Ahmed\Downloads\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599" y="2473833"/>
            <a:ext cx="9366250" cy="374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51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Splash Screen GUI</a:t>
            </a:r>
            <a:endParaRPr lang="en-US" dirty="0"/>
          </a:p>
        </p:txBody>
      </p:sp>
      <p:pic>
        <p:nvPicPr>
          <p:cNvPr id="12290" name="Picture 2" descr="C:\Users\Ahmed\Downloads\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463" y="2862644"/>
            <a:ext cx="10501313"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90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ain form</a:t>
            </a:r>
            <a:endParaRPr lang="en-US" dirty="0"/>
          </a:p>
        </p:txBody>
      </p:sp>
      <p:sp>
        <p:nvSpPr>
          <p:cNvPr id="3" name="Content Placeholder 2"/>
          <p:cNvSpPr>
            <a:spLocks noGrp="1"/>
          </p:cNvSpPr>
          <p:nvPr>
            <p:ph idx="1"/>
          </p:nvPr>
        </p:nvSpPr>
        <p:spPr/>
        <p:txBody>
          <a:bodyPr/>
          <a:lstStyle/>
          <a:p>
            <a:endParaRPr lang="en-US"/>
          </a:p>
        </p:txBody>
      </p:sp>
      <p:pic>
        <p:nvPicPr>
          <p:cNvPr id="13314" name="Picture 2" descr="C:\Users\Ahmed\Downloads\c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165" y="2395727"/>
            <a:ext cx="10683875" cy="403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009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form load</a:t>
            </a:r>
            <a:endParaRPr lang="en-US" dirty="0"/>
          </a:p>
        </p:txBody>
      </p:sp>
      <p:sp>
        <p:nvSpPr>
          <p:cNvPr id="3" name="Content Placeholder 2"/>
          <p:cNvSpPr>
            <a:spLocks noGrp="1"/>
          </p:cNvSpPr>
          <p:nvPr>
            <p:ph idx="1"/>
          </p:nvPr>
        </p:nvSpPr>
        <p:spPr/>
        <p:txBody>
          <a:bodyPr/>
          <a:lstStyle/>
          <a:p>
            <a:endParaRPr lang="en-US"/>
          </a:p>
        </p:txBody>
      </p:sp>
      <p:pic>
        <p:nvPicPr>
          <p:cNvPr id="14338" name="Picture 2" descr="C:\Users\Ahmed\Downloads\c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298" y="2333435"/>
            <a:ext cx="10661650" cy="4221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007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 button click event</a:t>
            </a:r>
            <a:endParaRPr lang="en-US" dirty="0"/>
          </a:p>
        </p:txBody>
      </p:sp>
      <p:sp>
        <p:nvSpPr>
          <p:cNvPr id="3" name="Content Placeholder 2"/>
          <p:cNvSpPr>
            <a:spLocks noGrp="1"/>
          </p:cNvSpPr>
          <p:nvPr>
            <p:ph idx="1"/>
          </p:nvPr>
        </p:nvSpPr>
        <p:spPr/>
        <p:txBody>
          <a:bodyPr/>
          <a:lstStyle/>
          <a:p>
            <a:endParaRPr lang="en-US"/>
          </a:p>
        </p:txBody>
      </p:sp>
      <p:pic>
        <p:nvPicPr>
          <p:cNvPr id="15362" name="Picture 2" descr="C:\Users\Ahmed\Downloads\c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104" y="2320798"/>
            <a:ext cx="10272713" cy="428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430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button click event</a:t>
            </a:r>
            <a:endParaRPr lang="en-US" dirty="0"/>
          </a:p>
        </p:txBody>
      </p:sp>
      <p:sp>
        <p:nvSpPr>
          <p:cNvPr id="3" name="Content Placeholder 2"/>
          <p:cNvSpPr>
            <a:spLocks noGrp="1"/>
          </p:cNvSpPr>
          <p:nvPr>
            <p:ph idx="1"/>
          </p:nvPr>
        </p:nvSpPr>
        <p:spPr/>
        <p:txBody>
          <a:bodyPr/>
          <a:lstStyle/>
          <a:p>
            <a:endParaRPr lang="en-US"/>
          </a:p>
        </p:txBody>
      </p:sp>
      <p:pic>
        <p:nvPicPr>
          <p:cNvPr id="16386" name="Picture 2" descr="C:\Users\Ahmed\Downloads\c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618" y="2206181"/>
            <a:ext cx="10348913" cy="427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30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button click event</a:t>
            </a:r>
          </a:p>
        </p:txBody>
      </p:sp>
      <p:sp>
        <p:nvSpPr>
          <p:cNvPr id="3" name="Content Placeholder 2"/>
          <p:cNvSpPr>
            <a:spLocks noGrp="1"/>
          </p:cNvSpPr>
          <p:nvPr>
            <p:ph idx="1"/>
          </p:nvPr>
        </p:nvSpPr>
        <p:spPr/>
        <p:txBody>
          <a:bodyPr/>
          <a:lstStyle/>
          <a:p>
            <a:endParaRPr lang="en-US"/>
          </a:p>
        </p:txBody>
      </p:sp>
      <p:pic>
        <p:nvPicPr>
          <p:cNvPr id="17410" name="Picture 2" descr="C:\Users\Ahmed\Downloads\c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972" y="2348167"/>
            <a:ext cx="10440987" cy="424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006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button click event</a:t>
            </a:r>
          </a:p>
        </p:txBody>
      </p:sp>
      <p:sp>
        <p:nvSpPr>
          <p:cNvPr id="3" name="Content Placeholder 2"/>
          <p:cNvSpPr>
            <a:spLocks noGrp="1"/>
          </p:cNvSpPr>
          <p:nvPr>
            <p:ph idx="1"/>
          </p:nvPr>
        </p:nvSpPr>
        <p:spPr/>
        <p:txBody>
          <a:bodyPr/>
          <a:lstStyle/>
          <a:p>
            <a:endParaRPr lang="en-US"/>
          </a:p>
        </p:txBody>
      </p:sp>
      <p:pic>
        <p:nvPicPr>
          <p:cNvPr id="18434" name="Picture 2" descr="C:\Users\Ahmed\Downloads\c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085" y="2293303"/>
            <a:ext cx="10333038"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53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955" y="960020"/>
            <a:ext cx="8761413" cy="706964"/>
          </a:xfrm>
        </p:spPr>
        <p:txBody>
          <a:bodyPr/>
          <a:lstStyle/>
          <a:p>
            <a:pPr algn="ctr"/>
            <a:r>
              <a:rPr lang="en-US" b="1" dirty="0"/>
              <a:t>What is the video frame ?</a:t>
            </a:r>
            <a:endParaRPr lang="ar-EG" dirty="0"/>
          </a:p>
        </p:txBody>
      </p:sp>
      <p:sp>
        <p:nvSpPr>
          <p:cNvPr id="3" name="Content Placeholder 2"/>
          <p:cNvSpPr>
            <a:spLocks noGrp="1"/>
          </p:cNvSpPr>
          <p:nvPr>
            <p:ph idx="1"/>
          </p:nvPr>
        </p:nvSpPr>
        <p:spPr>
          <a:xfrm>
            <a:off x="1473955" y="2862806"/>
            <a:ext cx="9144001" cy="3416300"/>
          </a:xfrm>
        </p:spPr>
        <p:txBody>
          <a:bodyPr anchor="ctr">
            <a:noAutofit/>
          </a:bodyPr>
          <a:lstStyle/>
          <a:p>
            <a:pPr marL="0" indent="0" algn="l">
              <a:lnSpc>
                <a:spcPct val="120000"/>
              </a:lnSpc>
              <a:buNone/>
            </a:pPr>
            <a:r>
              <a:rPr lang="en-US" sz="3200" b="1" u="sng" dirty="0">
                <a:solidFill>
                  <a:schemeClr val="tx2">
                    <a:lumMod val="50000"/>
                  </a:schemeClr>
                </a:solidFill>
                <a:latin typeface="Arial" panose="020B0604020202020204" pitchFamily="34" charset="0"/>
                <a:cs typeface="Arial" panose="020B0604020202020204" pitchFamily="34" charset="0"/>
              </a:rPr>
              <a:t>Video frames</a:t>
            </a:r>
            <a:r>
              <a:rPr lang="en-US" sz="3200" dirty="0">
                <a:latin typeface="Arial" panose="020B0604020202020204" pitchFamily="34" charset="0"/>
                <a:cs typeface="Arial" panose="020B0604020202020204" pitchFamily="34" charset="0"/>
              </a:rPr>
              <a:t> are individual pictures in a sequence of images. For example, a Flash movie that you see on the Web may play 12 frames per second, creating the appearance of motion. Most video is shot at 24 or 30 frames per second, or FPS</a:t>
            </a:r>
            <a:endParaRPr lang="ar-EG"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012827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AF00E7E-12F4-455F-B57F-1FF5E784E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79" y="2292823"/>
            <a:ext cx="10740788" cy="4421875"/>
          </a:xfrm>
          <a:prstGeom prst="rect">
            <a:avLst/>
          </a:prstGeom>
        </p:spPr>
      </p:pic>
      <p:sp>
        <p:nvSpPr>
          <p:cNvPr id="4" name="Title 3">
            <a:extLst>
              <a:ext uri="{FF2B5EF4-FFF2-40B4-BE49-F238E27FC236}">
                <a16:creationId xmlns:a16="http://schemas.microsoft.com/office/drawing/2014/main" xmlns="" id="{7EFE0752-264A-4BDF-A63C-F9E2604320A7}"/>
              </a:ext>
            </a:extLst>
          </p:cNvPr>
          <p:cNvSpPr>
            <a:spLocks noGrp="1"/>
          </p:cNvSpPr>
          <p:nvPr>
            <p:ph type="title"/>
          </p:nvPr>
        </p:nvSpPr>
        <p:spPr/>
        <p:txBody>
          <a:bodyPr/>
          <a:lstStyle/>
          <a:p>
            <a:pPr algn="ctr"/>
            <a:r>
              <a:rPr lang="en-US" sz="4800" dirty="0">
                <a:latin typeface="Cooper Black" panose="0208090404030B020404" pitchFamily="18" charset="0"/>
              </a:rPr>
              <a:t>Project Work</a:t>
            </a:r>
          </a:p>
        </p:txBody>
      </p:sp>
    </p:spTree>
    <p:extLst>
      <p:ext uri="{BB962C8B-B14F-4D97-AF65-F5344CB8AC3E}">
        <p14:creationId xmlns:p14="http://schemas.microsoft.com/office/powerpoint/2010/main" val="146850730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697BA95-9503-47C1-9726-81EA71EA2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58" y="709683"/>
            <a:ext cx="11081982" cy="5779011"/>
          </a:xfrm>
          <a:prstGeom prst="rect">
            <a:avLst/>
          </a:prstGeom>
        </p:spPr>
      </p:pic>
    </p:spTree>
    <p:extLst>
      <p:ext uri="{BB962C8B-B14F-4D97-AF65-F5344CB8AC3E}">
        <p14:creationId xmlns:p14="http://schemas.microsoft.com/office/powerpoint/2010/main" val="205226847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84DA9DA-0547-4640-A893-6F3C33ADC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19" y="395977"/>
            <a:ext cx="11341289" cy="6066046"/>
          </a:xfrm>
          <a:prstGeom prst="rect">
            <a:avLst/>
          </a:prstGeom>
        </p:spPr>
      </p:pic>
    </p:spTree>
    <p:extLst>
      <p:ext uri="{BB962C8B-B14F-4D97-AF65-F5344CB8AC3E}">
        <p14:creationId xmlns:p14="http://schemas.microsoft.com/office/powerpoint/2010/main" val="273745199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E5D2929-5826-4868-8072-A6D26C532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82" y="395976"/>
            <a:ext cx="11382232" cy="6264131"/>
          </a:xfrm>
          <a:prstGeom prst="rect">
            <a:avLst/>
          </a:prstGeom>
        </p:spPr>
      </p:pic>
    </p:spTree>
    <p:extLst>
      <p:ext uri="{BB962C8B-B14F-4D97-AF65-F5344CB8AC3E}">
        <p14:creationId xmlns:p14="http://schemas.microsoft.com/office/powerpoint/2010/main" val="129104202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BB2D347-C03F-46D4-B4A3-0568899BC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16" y="409433"/>
            <a:ext cx="11020567" cy="6223380"/>
          </a:xfrm>
          <a:prstGeom prst="rect">
            <a:avLst/>
          </a:prstGeom>
        </p:spPr>
      </p:pic>
    </p:spTree>
    <p:extLst>
      <p:ext uri="{BB962C8B-B14F-4D97-AF65-F5344CB8AC3E}">
        <p14:creationId xmlns:p14="http://schemas.microsoft.com/office/powerpoint/2010/main" val="355391422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6DC1082-381A-46E4-BB38-8109C68DE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42" y="518615"/>
            <a:ext cx="11477767" cy="5827594"/>
          </a:xfrm>
          <a:prstGeom prst="rect">
            <a:avLst/>
          </a:prstGeom>
        </p:spPr>
      </p:pic>
    </p:spTree>
    <p:extLst>
      <p:ext uri="{BB962C8B-B14F-4D97-AF65-F5344CB8AC3E}">
        <p14:creationId xmlns:p14="http://schemas.microsoft.com/office/powerpoint/2010/main" val="379571923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B04087E-088E-4470-A4CE-6EBE5D8FB48E}"/>
              </a:ext>
            </a:extLst>
          </p:cNvPr>
          <p:cNvSpPr>
            <a:spLocks noGrp="1"/>
          </p:cNvSpPr>
          <p:nvPr>
            <p:ph idx="1"/>
          </p:nvPr>
        </p:nvSpPr>
        <p:spPr>
          <a:xfrm>
            <a:off x="1154954" y="2603499"/>
            <a:ext cx="9326527" cy="4083903"/>
          </a:xfrm>
        </p:spPr>
        <p:txBody>
          <a:bodyPr>
            <a:normAutofit/>
          </a:bodyPr>
          <a:lstStyle/>
          <a:p>
            <a:pPr marL="0" indent="0" algn="ctr">
              <a:lnSpc>
                <a:spcPct val="250000"/>
              </a:lnSpc>
              <a:buNone/>
            </a:pPr>
            <a:r>
              <a:rPr lang="en-US" sz="8000" dirty="0">
                <a:latin typeface="Cooper Black" panose="0208090404030B020404" pitchFamily="18" charset="0"/>
              </a:rPr>
              <a:t>The End</a:t>
            </a:r>
          </a:p>
        </p:txBody>
      </p:sp>
      <p:pic>
        <p:nvPicPr>
          <p:cNvPr id="5" name="Picture 4">
            <a:extLst>
              <a:ext uri="{FF2B5EF4-FFF2-40B4-BE49-F238E27FC236}">
                <a16:creationId xmlns:a16="http://schemas.microsoft.com/office/drawing/2014/main" xmlns="" id="{E74D0B11-EAD6-4AD5-9C2D-D0D1F6907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6328" y="2603498"/>
            <a:ext cx="3002507" cy="3682980"/>
          </a:xfrm>
          <a:prstGeom prst="rect">
            <a:avLst/>
          </a:prstGeom>
        </p:spPr>
      </p:pic>
      <p:pic>
        <p:nvPicPr>
          <p:cNvPr id="7" name="Picture 6">
            <a:extLst>
              <a:ext uri="{FF2B5EF4-FFF2-40B4-BE49-F238E27FC236}">
                <a16:creationId xmlns:a16="http://schemas.microsoft.com/office/drawing/2014/main" xmlns="" id="{95036FC9-CF5E-48E7-8C94-FA98B454A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12" y="2603500"/>
            <a:ext cx="2563717" cy="3682978"/>
          </a:xfrm>
          <a:prstGeom prst="rect">
            <a:avLst/>
          </a:prstGeom>
        </p:spPr>
      </p:pic>
    </p:spTree>
    <p:extLst>
      <p:ext uri="{BB962C8B-B14F-4D97-AF65-F5344CB8AC3E}">
        <p14:creationId xmlns:p14="http://schemas.microsoft.com/office/powerpoint/2010/main" val="550116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About Video frame rate</a:t>
            </a:r>
            <a:endParaRPr lang="ar-EG" dirty="0"/>
          </a:p>
        </p:txBody>
      </p:sp>
      <p:sp>
        <p:nvSpPr>
          <p:cNvPr id="3" name="Content Placeholder 2"/>
          <p:cNvSpPr>
            <a:spLocks noGrp="1"/>
          </p:cNvSpPr>
          <p:nvPr>
            <p:ph idx="1"/>
          </p:nvPr>
        </p:nvSpPr>
        <p:spPr>
          <a:xfrm>
            <a:off x="614148" y="2402006"/>
            <a:ext cx="10822675" cy="4230805"/>
          </a:xfrm>
        </p:spPr>
        <p:txBody>
          <a:bodyPr>
            <a:normAutofit fontScale="92500" lnSpcReduction="10000"/>
          </a:bodyPr>
          <a:lstStyle/>
          <a:p>
            <a:pPr marL="0" indent="0" algn="l">
              <a:lnSpc>
                <a:spcPct val="120000"/>
              </a:lnSpc>
              <a:buNone/>
            </a:pPr>
            <a:r>
              <a:rPr lang="en-US" sz="3200" b="1" u="sng" dirty="0">
                <a:latin typeface="Arial" panose="020B0604020202020204" pitchFamily="34" charset="0"/>
                <a:cs typeface="Arial" panose="020B0604020202020204" pitchFamily="34" charset="0"/>
              </a:rPr>
              <a:t>A frame rate</a:t>
            </a:r>
            <a:r>
              <a:rPr lang="en-US" sz="3200" dirty="0">
                <a:latin typeface="Arial" panose="020B0604020202020204" pitchFamily="34" charset="0"/>
                <a:cs typeface="Arial" panose="020B0604020202020204" pitchFamily="34" charset="0"/>
              </a:rPr>
              <a:t> </a:t>
            </a:r>
            <a:r>
              <a:rPr lang="en-US" sz="3200" dirty="0">
                <a:solidFill>
                  <a:schemeClr val="tx2">
                    <a:lumMod val="50000"/>
                  </a:schemeClr>
                </a:solidFill>
                <a:latin typeface="Arial" panose="020B0604020202020204" pitchFamily="34" charset="0"/>
                <a:cs typeface="Arial" panose="020B0604020202020204" pitchFamily="34" charset="0"/>
              </a:rPr>
              <a:t>is simply the frequency at which independent still images appear on the screen. This means that you can choose the number of stills that are displayed in one second.</a:t>
            </a:r>
          </a:p>
          <a:p>
            <a:pPr marL="0" indent="0" algn="l">
              <a:lnSpc>
                <a:spcPct val="130000"/>
              </a:lnSpc>
              <a:buNone/>
            </a:pPr>
            <a:r>
              <a:rPr lang="en-US" sz="3200" dirty="0">
                <a:solidFill>
                  <a:schemeClr val="tx2">
                    <a:lumMod val="50000"/>
                  </a:schemeClr>
                </a:solidFill>
                <a:latin typeface="Arial" panose="020B0604020202020204" pitchFamily="34" charset="0"/>
                <a:cs typeface="Arial" panose="020B0604020202020204" pitchFamily="34" charset="0"/>
              </a:rPr>
              <a:t>If you increase the number of frames per second the figures in the shot will appear to be moving slower, while if you decrease the frame rate the characters in the shot will move faster, like in the early Charlie Chaplin movies.</a:t>
            </a:r>
            <a:endParaRPr lang="ar-EG" sz="3200" dirty="0">
              <a:solidFill>
                <a:schemeClr val="tx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212128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drape" invX="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b="1" dirty="0"/>
              <a:t>Most commonly used frame rates</a:t>
            </a:r>
            <a:endParaRPr lang="ar-EG" dirty="0"/>
          </a:p>
        </p:txBody>
      </p:sp>
      <p:sp>
        <p:nvSpPr>
          <p:cNvPr id="10" name="Content Placeholder 9"/>
          <p:cNvSpPr>
            <a:spLocks noGrp="1"/>
          </p:cNvSpPr>
          <p:nvPr>
            <p:ph sz="half" idx="1"/>
          </p:nvPr>
        </p:nvSpPr>
        <p:spPr>
          <a:xfrm>
            <a:off x="272955" y="2603500"/>
            <a:ext cx="6455391" cy="3797300"/>
          </a:xfrm>
        </p:spPr>
        <p:txBody>
          <a:bodyPr>
            <a:noAutofit/>
          </a:bodyPr>
          <a:lstStyle/>
          <a:p>
            <a:pPr marL="0" indent="0" algn="l">
              <a:buNone/>
            </a:pPr>
            <a:r>
              <a:rPr lang="en-US" sz="2900" b="1" dirty="0">
                <a:solidFill>
                  <a:schemeClr val="tx2">
                    <a:lumMod val="50000"/>
                  </a:schemeClr>
                </a:solidFill>
                <a:latin typeface="Arial" panose="020B0604020202020204" pitchFamily="34" charset="0"/>
                <a:cs typeface="Arial" panose="020B0604020202020204" pitchFamily="34" charset="0"/>
              </a:rPr>
              <a:t> A Large majority of DSLR and movie cameras offer only three different frame rates,</a:t>
            </a:r>
            <a:r>
              <a:rPr lang="en-US" sz="2900" dirty="0">
                <a:solidFill>
                  <a:schemeClr val="tx2">
                    <a:lumMod val="50000"/>
                  </a:schemeClr>
                </a:solidFill>
                <a:latin typeface="Arial" panose="020B0604020202020204" pitchFamily="34" charset="0"/>
                <a:cs typeface="Arial" panose="020B0604020202020204" pitchFamily="34" charset="0"/>
              </a:rPr>
              <a:t> the standard </a:t>
            </a:r>
            <a:r>
              <a:rPr lang="en-US" sz="2900" b="1" dirty="0">
                <a:solidFill>
                  <a:schemeClr val="tx2">
                    <a:lumMod val="50000"/>
                  </a:schemeClr>
                </a:solidFill>
                <a:latin typeface="Arial" panose="020B0604020202020204" pitchFamily="34" charset="0"/>
                <a:cs typeface="Arial" panose="020B0604020202020204" pitchFamily="34" charset="0"/>
              </a:rPr>
              <a:t>24fps</a:t>
            </a:r>
            <a:r>
              <a:rPr lang="en-US" sz="2900" dirty="0">
                <a:solidFill>
                  <a:schemeClr val="tx2">
                    <a:lumMod val="50000"/>
                  </a:schemeClr>
                </a:solidFill>
                <a:latin typeface="Arial" panose="020B0604020202020204" pitchFamily="34" charset="0"/>
                <a:cs typeface="Arial" panose="020B0604020202020204" pitchFamily="34" charset="0"/>
              </a:rPr>
              <a:t>, </a:t>
            </a:r>
            <a:r>
              <a:rPr lang="en-US" sz="2900" b="1" dirty="0">
                <a:solidFill>
                  <a:schemeClr val="tx2">
                    <a:lumMod val="50000"/>
                  </a:schemeClr>
                </a:solidFill>
                <a:latin typeface="Arial" panose="020B0604020202020204" pitchFamily="34" charset="0"/>
                <a:cs typeface="Arial" panose="020B0604020202020204" pitchFamily="34" charset="0"/>
              </a:rPr>
              <a:t>30fps</a:t>
            </a:r>
            <a:r>
              <a:rPr lang="en-US" sz="2900" dirty="0">
                <a:solidFill>
                  <a:schemeClr val="tx2">
                    <a:lumMod val="50000"/>
                  </a:schemeClr>
                </a:solidFill>
                <a:latin typeface="Arial" panose="020B0604020202020204" pitchFamily="34" charset="0"/>
                <a:cs typeface="Arial" panose="020B0604020202020204" pitchFamily="34" charset="0"/>
              </a:rPr>
              <a:t> for those who want to produce videos in the style of TV shows, and </a:t>
            </a:r>
            <a:r>
              <a:rPr lang="en-US" sz="2900" b="1" dirty="0">
                <a:solidFill>
                  <a:schemeClr val="tx2">
                    <a:lumMod val="50000"/>
                  </a:schemeClr>
                </a:solidFill>
                <a:latin typeface="Arial" panose="020B0604020202020204" pitchFamily="34" charset="0"/>
                <a:cs typeface="Arial" panose="020B0604020202020204" pitchFamily="34" charset="0"/>
              </a:rPr>
              <a:t>60fps</a:t>
            </a:r>
            <a:r>
              <a:rPr lang="en-US" sz="2900" dirty="0">
                <a:solidFill>
                  <a:schemeClr val="tx2">
                    <a:lumMod val="50000"/>
                  </a:schemeClr>
                </a:solidFill>
                <a:latin typeface="Arial" panose="020B0604020202020204" pitchFamily="34" charset="0"/>
                <a:cs typeface="Arial" panose="020B0604020202020204" pitchFamily="34" charset="0"/>
              </a:rPr>
              <a:t> for sports and all other scenes that involve rapid motion.</a:t>
            </a:r>
          </a:p>
        </p:txBody>
      </p:sp>
      <p:pic>
        <p:nvPicPr>
          <p:cNvPr id="12" name="Content Placeholder 11" descr=" Frame Rate "/>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83188" y="3125337"/>
            <a:ext cx="4776714" cy="2579427"/>
          </a:xfrm>
          <a:prstGeom prst="rect">
            <a:avLst/>
          </a:prstGeom>
          <a:noFill/>
          <a:ln>
            <a:noFill/>
          </a:ln>
        </p:spPr>
      </p:pic>
    </p:spTree>
    <p:extLst>
      <p:ext uri="{BB962C8B-B14F-4D97-AF65-F5344CB8AC3E}">
        <p14:creationId xmlns:p14="http://schemas.microsoft.com/office/powerpoint/2010/main" val="126512050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Open computer vision library</a:t>
            </a:r>
            <a:endParaRPr lang="ar-EG" dirty="0">
              <a:latin typeface="Arial" panose="020B0604020202020204" pitchFamily="34" charset="0"/>
              <a:cs typeface="Arial" panose="020B0604020202020204" pitchFamily="34" charset="0"/>
            </a:endParaRPr>
          </a:p>
        </p:txBody>
      </p:sp>
      <p:sp>
        <p:nvSpPr>
          <p:cNvPr id="6" name="Content Placeholder 5"/>
          <p:cNvSpPr>
            <a:spLocks noGrp="1"/>
          </p:cNvSpPr>
          <p:nvPr>
            <p:ph sz="half" idx="1"/>
          </p:nvPr>
        </p:nvSpPr>
        <p:spPr>
          <a:xfrm>
            <a:off x="655093" y="2494316"/>
            <a:ext cx="11163868" cy="4165791"/>
          </a:xfrm>
        </p:spPr>
        <p:txBody>
          <a:bodyPr>
            <a:noAutofit/>
          </a:bodyPr>
          <a:lstStyle/>
          <a:p>
            <a:pPr marL="0" indent="0" algn="l">
              <a:buNone/>
            </a:pPr>
            <a:r>
              <a:rPr lang="en-US" sz="3200" b="1" u="sng" dirty="0">
                <a:solidFill>
                  <a:schemeClr val="tx2">
                    <a:lumMod val="50000"/>
                  </a:schemeClr>
                </a:solidFill>
                <a:latin typeface="Arial" panose="020B0604020202020204" pitchFamily="34" charset="0"/>
                <a:cs typeface="Arial" panose="020B0604020202020204" pitchFamily="34" charset="0"/>
              </a:rPr>
              <a:t>OpenCV</a:t>
            </a:r>
            <a:r>
              <a:rPr lang="en-US" sz="3200" dirty="0">
                <a:solidFill>
                  <a:schemeClr val="tx2">
                    <a:lumMod val="50000"/>
                  </a:schemeClr>
                </a:solidFill>
                <a:latin typeface="Arial" panose="020B0604020202020204" pitchFamily="34" charset="0"/>
                <a:cs typeface="Arial" panose="020B0604020202020204" pitchFamily="34" charset="0"/>
              </a:rPr>
              <a:t> (Open Source Computer Vision Library) is an open source computer vision and machine learning software library. OpenCV was built to provide a common infrastructure for computer vision applications and to accelerate the use of machine perception in the commercial products. </a:t>
            </a:r>
            <a:endParaRPr lang="ar-EG" sz="3200" dirty="0">
              <a:solidFill>
                <a:schemeClr val="tx2">
                  <a:lumMod val="50000"/>
                </a:schemeClr>
              </a:solidFill>
              <a:latin typeface="Arial" panose="020B0604020202020204" pitchFamily="34" charset="0"/>
              <a:cs typeface="Arial" panose="020B0604020202020204" pitchFamily="34" charset="0"/>
            </a:endParaRP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630303" y="5186166"/>
            <a:ext cx="5254389" cy="1323833"/>
          </a:xfrm>
        </p:spPr>
      </p:pic>
    </p:spTree>
    <p:extLst>
      <p:ext uri="{BB962C8B-B14F-4D97-AF65-F5344CB8AC3E}">
        <p14:creationId xmlns:p14="http://schemas.microsoft.com/office/powerpoint/2010/main" val="130037542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2332</TotalTime>
  <Words>1197</Words>
  <Application>Microsoft Office PowerPoint</Application>
  <PresentationFormat>Custom</PresentationFormat>
  <Paragraphs>141</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Ion Boardroom</vt:lpstr>
      <vt:lpstr>SIFs</vt:lpstr>
      <vt:lpstr>Problem Statement</vt:lpstr>
      <vt:lpstr>Provided Solutions </vt:lpstr>
      <vt:lpstr>Methodology and steps</vt:lpstr>
      <vt:lpstr>What is a video ?</vt:lpstr>
      <vt:lpstr>What is the video frame ?</vt:lpstr>
      <vt:lpstr>About Video frame rate</vt:lpstr>
      <vt:lpstr>Most commonly used frame rates</vt:lpstr>
      <vt:lpstr>Open computer vision library</vt:lpstr>
      <vt:lpstr>Why we used OpenCV ?</vt:lpstr>
      <vt:lpstr>PowerPoint Presentation</vt:lpstr>
      <vt:lpstr>What’s AI  ?</vt:lpstr>
      <vt:lpstr>What is machine learning ?</vt:lpstr>
      <vt:lpstr>What is deep learning ?</vt:lpstr>
      <vt:lpstr>What is neuron ?</vt:lpstr>
      <vt:lpstr>Artificial neural Networks Algorithm</vt:lpstr>
      <vt:lpstr>Neural Networks(NN)</vt:lpstr>
      <vt:lpstr>Components of simple neuron</vt:lpstr>
      <vt:lpstr>Activation function</vt:lpstr>
      <vt:lpstr>Most popular types of Activation functions   </vt:lpstr>
      <vt:lpstr>sigmoid function</vt:lpstr>
      <vt:lpstr>Hyperbolic Tangent function- Tanh</vt:lpstr>
      <vt:lpstr>ReLu- Rectified Linear units</vt:lpstr>
      <vt:lpstr>Cost Function</vt:lpstr>
      <vt:lpstr>PowerPoint Presentation</vt:lpstr>
      <vt:lpstr>Solution</vt:lpstr>
      <vt:lpstr>Back-propagation</vt:lpstr>
      <vt:lpstr>PowerPoint Presentation</vt:lpstr>
      <vt:lpstr>PowerPoint Presentation</vt:lpstr>
      <vt:lpstr>PowerPoint Presentation</vt:lpstr>
      <vt:lpstr>What is the model?</vt:lpstr>
      <vt:lpstr>Training the model</vt:lpstr>
      <vt:lpstr>PowerPoint Presentation</vt:lpstr>
      <vt:lpstr>PowerPoint Presentation</vt:lpstr>
      <vt:lpstr>PowerPoint Presentation</vt:lpstr>
      <vt:lpstr>Model type that used in this problem</vt:lpstr>
      <vt:lpstr>Pre-Trained Model</vt:lpstr>
      <vt:lpstr>The common pre-Trained models used in Object Detection</vt:lpstr>
      <vt:lpstr>Deep Learning Approaches</vt:lpstr>
      <vt:lpstr>Pre-Traind model used</vt:lpstr>
      <vt:lpstr>Yolo V3</vt:lpstr>
      <vt:lpstr>How Yolo V3 Work ?</vt:lpstr>
      <vt:lpstr>Why we use Yolo v3 in this problem?</vt:lpstr>
      <vt:lpstr>Object Detection</vt:lpstr>
      <vt:lpstr>Read and save modl</vt:lpstr>
      <vt:lpstr>Main</vt:lpstr>
      <vt:lpstr>Video preprocessing</vt:lpstr>
      <vt:lpstr>Video preprocessing</vt:lpstr>
      <vt:lpstr>Video preprocessing</vt:lpstr>
      <vt:lpstr>Get object</vt:lpstr>
      <vt:lpstr>Get object</vt:lpstr>
      <vt:lpstr>Load image pixels</vt:lpstr>
      <vt:lpstr>Splash Screen GUI</vt:lpstr>
      <vt:lpstr>Main form</vt:lpstr>
      <vt:lpstr>Main form load</vt:lpstr>
      <vt:lpstr>Play button click event</vt:lpstr>
      <vt:lpstr>Search button click event</vt:lpstr>
      <vt:lpstr>Search button click event</vt:lpstr>
      <vt:lpstr>Search button click event</vt:lpstr>
      <vt:lpstr>Project Work</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Mostafa</dc:creator>
  <cp:lastModifiedBy>Ahmed</cp:lastModifiedBy>
  <cp:revision>102</cp:revision>
  <dcterms:created xsi:type="dcterms:W3CDTF">2020-02-07T17:15:19Z</dcterms:created>
  <dcterms:modified xsi:type="dcterms:W3CDTF">2020-02-10T02:04:15Z</dcterms:modified>
</cp:coreProperties>
</file>